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3" r:id="rId6"/>
    <p:sldMasterId id="214748366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Lst>
  <p:sldSz cy="5486400" cx="9753600"/>
  <p:notesSz cx="9753600" cy="5486400"/>
  <p:embeddedFontLst>
    <p:embeddedFont>
      <p:font typeface="Play"/>
      <p:regular r:id="rId67"/>
      <p:bold r:id="rId68"/>
    </p:embeddedFont>
    <p:embeddedFont>
      <p:font typeface="Libre Franklin"/>
      <p:regular r:id="rId69"/>
      <p:bold r:id="rId70"/>
      <p:italic r:id="rId71"/>
      <p:boldItalic r:id="rId72"/>
    </p:embeddedFont>
    <p:embeddedFont>
      <p:font typeface="Roboto"/>
      <p:regular r:id="rId73"/>
      <p:bold r:id="rId74"/>
      <p:italic r:id="rId75"/>
      <p:boldItalic r:id="rId76"/>
    </p:embeddedFont>
    <p:embeddedFont>
      <p:font typeface="Lato"/>
      <p:regular r:id="rId77"/>
      <p:bold r:id="rId78"/>
      <p:italic r:id="rId79"/>
      <p:boldItalic r:id="rId80"/>
    </p:embeddedFont>
    <p:embeddedFont>
      <p:font typeface="Lato Black"/>
      <p:bold r:id="rId81"/>
      <p:boldItalic r:id="rId82"/>
    </p:embeddedFont>
    <p:embeddedFont>
      <p:font typeface="Helvetica Neue"/>
      <p:regular r:id="rId83"/>
      <p:bold r:id="rId84"/>
      <p:italic r:id="rId85"/>
      <p:boldItalic r:id="rId86"/>
    </p:embeddedFont>
    <p:embeddedFont>
      <p:font typeface="Solway"/>
      <p:regular r:id="rId87"/>
      <p:bold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9" roundtripDataSignature="AMtx7mjfqySyYefsYllfhCwa0hUi1RXU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F476CB2-8518-4F9D-A788-79CB401C38EC}">
  <a:tblStyle styleId="{4F476CB2-8518-4F9D-A788-79CB401C38E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84" Type="http://schemas.openxmlformats.org/officeDocument/2006/relationships/font" Target="fonts/HelveticaNeue-bold.fntdata"/><Relationship Id="rId83" Type="http://schemas.openxmlformats.org/officeDocument/2006/relationships/font" Target="fonts/HelveticaNeue-regular.fntdata"/><Relationship Id="rId42" Type="http://schemas.openxmlformats.org/officeDocument/2006/relationships/slide" Target="slides/slide34.xml"/><Relationship Id="rId86" Type="http://schemas.openxmlformats.org/officeDocument/2006/relationships/font" Target="fonts/HelveticaNeue-boldItalic.fntdata"/><Relationship Id="rId41" Type="http://schemas.openxmlformats.org/officeDocument/2006/relationships/slide" Target="slides/slide33.xml"/><Relationship Id="rId85" Type="http://schemas.openxmlformats.org/officeDocument/2006/relationships/font" Target="fonts/HelveticaNeue-italic.fntdata"/><Relationship Id="rId44" Type="http://schemas.openxmlformats.org/officeDocument/2006/relationships/slide" Target="slides/slide36.xml"/><Relationship Id="rId88" Type="http://schemas.openxmlformats.org/officeDocument/2006/relationships/font" Target="fonts/Solway-bold.fntdata"/><Relationship Id="rId43" Type="http://schemas.openxmlformats.org/officeDocument/2006/relationships/slide" Target="slides/slide35.xml"/><Relationship Id="rId87" Type="http://schemas.openxmlformats.org/officeDocument/2006/relationships/font" Target="fonts/Solway-regular.fntdata"/><Relationship Id="rId46" Type="http://schemas.openxmlformats.org/officeDocument/2006/relationships/slide" Target="slides/slide38.xml"/><Relationship Id="rId45" Type="http://schemas.openxmlformats.org/officeDocument/2006/relationships/slide" Target="slides/slide37.xml"/><Relationship Id="rId89" Type="http://customschemas.google.com/relationships/presentationmetadata" Target="metadata"/><Relationship Id="rId80" Type="http://schemas.openxmlformats.org/officeDocument/2006/relationships/font" Target="fonts/Lato-boldItalic.fntdata"/><Relationship Id="rId82" Type="http://schemas.openxmlformats.org/officeDocument/2006/relationships/font" Target="fonts/LatoBlack-boldItalic.fntdata"/><Relationship Id="rId81" Type="http://schemas.openxmlformats.org/officeDocument/2006/relationships/font" Target="fonts/LatoBlack-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Roboto-regular.fntdata"/><Relationship Id="rId72" Type="http://schemas.openxmlformats.org/officeDocument/2006/relationships/font" Target="fonts/LibreFranklin-boldItalic.fntdata"/><Relationship Id="rId31" Type="http://schemas.openxmlformats.org/officeDocument/2006/relationships/slide" Target="slides/slide23.xml"/><Relationship Id="rId75" Type="http://schemas.openxmlformats.org/officeDocument/2006/relationships/font" Target="fonts/Roboto-italic.fntdata"/><Relationship Id="rId30" Type="http://schemas.openxmlformats.org/officeDocument/2006/relationships/slide" Target="slides/slide22.xml"/><Relationship Id="rId74" Type="http://schemas.openxmlformats.org/officeDocument/2006/relationships/font" Target="fonts/Roboto-bold.fntdata"/><Relationship Id="rId33" Type="http://schemas.openxmlformats.org/officeDocument/2006/relationships/slide" Target="slides/slide25.xml"/><Relationship Id="rId77" Type="http://schemas.openxmlformats.org/officeDocument/2006/relationships/font" Target="fonts/Lato-regular.fntdata"/><Relationship Id="rId32" Type="http://schemas.openxmlformats.org/officeDocument/2006/relationships/slide" Target="slides/slide24.xml"/><Relationship Id="rId76" Type="http://schemas.openxmlformats.org/officeDocument/2006/relationships/font" Target="fonts/Roboto-boldItalic.fntdata"/><Relationship Id="rId35" Type="http://schemas.openxmlformats.org/officeDocument/2006/relationships/slide" Target="slides/slide27.xml"/><Relationship Id="rId79" Type="http://schemas.openxmlformats.org/officeDocument/2006/relationships/font" Target="fonts/Lato-italic.fntdata"/><Relationship Id="rId34" Type="http://schemas.openxmlformats.org/officeDocument/2006/relationships/slide" Target="slides/slide26.xml"/><Relationship Id="rId78" Type="http://schemas.openxmlformats.org/officeDocument/2006/relationships/font" Target="fonts/Lato-bold.fntdata"/><Relationship Id="rId71" Type="http://schemas.openxmlformats.org/officeDocument/2006/relationships/font" Target="fonts/LibreFranklin-italic.fntdata"/><Relationship Id="rId70" Type="http://schemas.openxmlformats.org/officeDocument/2006/relationships/font" Target="fonts/LibreFranklin-bold.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font" Target="fonts/Play-bold.fntdata"/><Relationship Id="rId23" Type="http://schemas.openxmlformats.org/officeDocument/2006/relationships/slide" Target="slides/slide15.xml"/><Relationship Id="rId67" Type="http://schemas.openxmlformats.org/officeDocument/2006/relationships/font" Target="fonts/Play-regular.fntdata"/><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LibreFranklin-regular.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ata.census.gov/table/ACSDT1Y2023.B05009?q=sonoma+county+demograhics+children+under+age+6" TargetMode="External"/><Relationship Id="rId3" Type="http://schemas.openxmlformats.org/officeDocument/2006/relationships/hyperlink" Target="https://data.census.gov/table/ACSDT5Y2023.B05009?q=sonoma+county+demograhics+children+under+age+6"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6: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600"/>
              <a:t>Welcome group</a:t>
            </a:r>
            <a:endParaRPr sz="1600"/>
          </a:p>
          <a:p>
            <a:pPr indent="0" lvl="0" marL="0" rtl="0" algn="l">
              <a:lnSpc>
                <a:spcPct val="100000"/>
              </a:lnSpc>
              <a:spcBef>
                <a:spcPts val="0"/>
              </a:spcBef>
              <a:spcAft>
                <a:spcPts val="0"/>
              </a:spcAft>
              <a:buSzPts val="1100"/>
              <a:buNone/>
            </a:pPr>
            <a:r>
              <a:t/>
            </a:r>
            <a:endParaRPr sz="1600"/>
          </a:p>
          <a:p>
            <a:pPr indent="0" lvl="0" marL="0" rtl="0" algn="l">
              <a:lnSpc>
                <a:spcPct val="100000"/>
              </a:lnSpc>
              <a:spcBef>
                <a:spcPts val="0"/>
              </a:spcBef>
              <a:spcAft>
                <a:spcPts val="0"/>
              </a:spcAft>
              <a:buSzPts val="1100"/>
              <a:buNone/>
            </a:pPr>
            <a:r>
              <a:rPr lang="en-US" sz="1600"/>
              <a:t>Introduce self</a:t>
            </a:r>
            <a:endParaRPr sz="1600"/>
          </a:p>
          <a:p>
            <a:pPr indent="0" lvl="0" marL="0" rtl="0" algn="l">
              <a:lnSpc>
                <a:spcPct val="100000"/>
              </a:lnSpc>
              <a:spcBef>
                <a:spcPts val="0"/>
              </a:spcBef>
              <a:spcAft>
                <a:spcPts val="0"/>
              </a:spcAft>
              <a:buSzPts val="1100"/>
              <a:buNone/>
            </a:pPr>
            <a:r>
              <a:t/>
            </a:r>
            <a:endParaRPr sz="1600"/>
          </a:p>
          <a:p>
            <a:pPr indent="0" lvl="0" marL="0" rtl="0" algn="l">
              <a:lnSpc>
                <a:spcPct val="100000"/>
              </a:lnSpc>
              <a:spcBef>
                <a:spcPts val="0"/>
              </a:spcBef>
              <a:spcAft>
                <a:spcPts val="0"/>
              </a:spcAft>
              <a:buSzPts val="1100"/>
              <a:buNone/>
            </a:pPr>
            <a:r>
              <a:rPr lang="en-US" sz="1600"/>
              <a:t>Mention ECE Listening Session following this meeting - need to end on time</a:t>
            </a:r>
            <a:endParaRPr sz="1600"/>
          </a:p>
        </p:txBody>
      </p:sp>
      <p:sp>
        <p:nvSpPr>
          <p:cNvPr id="428" name="Google Shape;428;p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593d962737_0_667: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9" name="Google Shape;489;g3593d962737_0_66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593d962737_0_673: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g3593d962737_0_67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593d962737_0_680: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4" name="Google Shape;504;g3593d962737_0_68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593d962737_0_685: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0" name="Google Shape;510;g3593d962737_0_68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u="sng">
                <a:solidFill>
                  <a:schemeClr val="hlink"/>
                </a:solidFill>
                <a:hlinkClick r:id="rId2"/>
              </a:rPr>
              <a:t>https://data.census.gov/table/ACSDT1Y2023.B05009?q=sonoma+county+demograhics+children+under+age+6</a:t>
            </a:r>
            <a:r>
              <a:rPr lang="en-US"/>
              <a:t> </a:t>
            </a:r>
            <a:endParaRPr/>
          </a:p>
          <a:p>
            <a:pPr indent="0" lvl="0" marL="0" rtl="0" algn="l">
              <a:lnSpc>
                <a:spcPct val="100000"/>
              </a:lnSpc>
              <a:spcBef>
                <a:spcPts val="0"/>
              </a:spcBef>
              <a:spcAft>
                <a:spcPts val="0"/>
              </a:spcAft>
              <a:buSzPts val="1100"/>
              <a:buNone/>
            </a:pPr>
            <a:r>
              <a:rPr lang="en-US"/>
              <a:t>2023 1 Year estimates </a:t>
            </a:r>
            <a:endParaRPr/>
          </a:p>
          <a:p>
            <a:pPr indent="0" lvl="0" marL="0" rtl="0" algn="l">
              <a:lnSpc>
                <a:spcPct val="100000"/>
              </a:lnSpc>
              <a:spcBef>
                <a:spcPts val="0"/>
              </a:spcBef>
              <a:spcAft>
                <a:spcPts val="0"/>
              </a:spcAft>
              <a:buSzPts val="1100"/>
              <a:buNone/>
            </a:pPr>
            <a:r>
              <a:rPr lang="en-US"/>
              <a:t>2023 5 year estimates = 26,663 </a:t>
            </a:r>
            <a:r>
              <a:rPr lang="en-US" u="sng">
                <a:solidFill>
                  <a:schemeClr val="hlink"/>
                </a:solidFill>
                <a:hlinkClick r:id="rId3"/>
              </a:rPr>
              <a:t>https://data.census.gov/table/ACSDT5Y2023.B05009?q=sonoma+county+demograhics+children+under+age+6</a:t>
            </a:r>
            <a:r>
              <a:rPr lang="en-US"/>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593d962737_0_701: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g3593d962737_0_70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593d962737_0_709: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g3593d962737_0_70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593d962737_0_726: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g3593d962737_0_72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As of October 2023, nearly 46.4% of children ages 0–12 in Sonoma County were enrolled in at least one public assistance program—CalFresh, Medi-Cal, or CalWORKs.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593d962737_0_739: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8" name="Google Shape;568;g3593d962737_0_73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593d962737_0_753: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3" name="Google Shape;583;g3593d962737_0_75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593d962737_0_770: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g3593d962737_0_77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The evaluation illuminated barriers to access and the desires of parents from Black and Latine/Hispanic communities. Common challenges were high costs, limited availability, inconvenient locations, and lack of transportation. In addition, both groups emphasized the importance of feeling safe and welcomed in educational spaces—an experience closely tied to whether staff respected and reflected their racial, cultural, and linguistic identities.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5: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US" sz="1300">
                <a:solidFill>
                  <a:srgbClr val="222222"/>
                </a:solidFill>
                <a:latin typeface="Avenir"/>
                <a:ea typeface="Avenir"/>
                <a:cs typeface="Avenir"/>
                <a:sym typeface="Avenir"/>
              </a:rPr>
              <a:t>T</a:t>
            </a:r>
            <a:r>
              <a:rPr lang="en-US" sz="1300">
                <a:solidFill>
                  <a:schemeClr val="dk1"/>
                </a:solidFill>
                <a:latin typeface="Avenir"/>
                <a:ea typeface="Avenir"/>
                <a:cs typeface="Avenir"/>
                <a:sym typeface="Avenir"/>
              </a:rPr>
              <a:t>oday, First 5 Sonoma County is humbled to bring the Measure I Community Advisory Council together on the ancestral lands of the Southern Pomo People. We celebrate the active work of their descendants to preserve &amp; nourish their indigenous culture and identity. We acknowledge the Southern Pomo People as the traditional stewards and custodians of this area and honor with gratitude the land itself, all of its ancestors - past, present and future. </a:t>
            </a:r>
            <a:endParaRPr sz="1200"/>
          </a:p>
        </p:txBody>
      </p:sp>
      <p:sp>
        <p:nvSpPr>
          <p:cNvPr id="435" name="Google Shape;435;p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593d962737_0_786: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g3593d962737_0_78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593d962737_0_793: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6" name="Google Shape;626;g3593d962737_0_79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593d962737_0_798: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2" name="Google Shape;632;g3593d962737_0_798: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Except for large family child care homes, which increased their total number of slots by 436 to 1,476 total slots in 2024, all other provider types experienced a sharp decline. As of 2024, small family child care homes declined 22% to 1,236 slots, while centers and license-exempt centers combined declined by 34% to 12,047 slots.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593d962737_0_814: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9" name="Google Shape;649;g3593d962737_0_81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593d962737_0_825: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1" name="Google Shape;661;g3593d962737_0_82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As of January 2025, children ages 0-2 made up the largest proportion of children on the CEL  (614 children or 42.4% of total list), followed by children ages 5-12 (493 children or 34.0% of the total list) and children ages 3-4 (341 children or 23.5% of total list); however it is important to note that the total number of children on early care and education waitlists in the county exceeds these numbers, because programs especially those who enroll private pay families typically have their own waitlists.  </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593d962737_0_850: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g3593d962737_0_85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The discrepancy between market costs and reimbursement rates means that even providers offering subsidized care often operate at a financial loss or are unable to serve as many families, further straining access and affordability for working parents.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593d962737_0_859: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7" name="Google Shape;697;g3593d962737_0_85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593d962737_0_874: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3" name="Google Shape;713;g3593d962737_0_87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050">
                <a:solidFill>
                  <a:srgbClr val="444746"/>
                </a:solidFill>
                <a:highlight>
                  <a:srgbClr val="FFFFFF"/>
                </a:highlight>
                <a:latin typeface="Roboto"/>
                <a:ea typeface="Roboto"/>
                <a:cs typeface="Roboto"/>
                <a:sym typeface="Roboto"/>
              </a:rPr>
              <a:t>due to low compensation, 45 percent of FCC providers and 50 percent of center teachers and assistants used at least one form of public support.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593d962737_0_886: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6" name="Google Shape;726;g3593d962737_0_88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593d962737_0_896: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7" name="Google Shape;737;g3593d962737_0_89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7: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SzPts val="1100"/>
              <a:buNone/>
            </a:pPr>
            <a:r>
              <a:rPr lang="en-US" sz="1700">
                <a:solidFill>
                  <a:srgbClr val="222222"/>
                </a:solidFill>
                <a:latin typeface="Avenir"/>
                <a:ea typeface="Avenir"/>
                <a:cs typeface="Avenir"/>
                <a:sym typeface="Avenir"/>
              </a:rPr>
              <a:t>C</a:t>
            </a:r>
            <a:r>
              <a:rPr lang="en-US" sz="1200">
                <a:solidFill>
                  <a:srgbClr val="222222"/>
                </a:solidFill>
                <a:latin typeface="Avenir"/>
                <a:ea typeface="Avenir"/>
                <a:cs typeface="Avenir"/>
                <a:sym typeface="Avenir"/>
              </a:rPr>
              <a:t>AC Member </a:t>
            </a:r>
            <a:r>
              <a:rPr lang="en-US" sz="1200">
                <a:solidFill>
                  <a:schemeClr val="dk1"/>
                </a:solidFill>
              </a:rPr>
              <a:t>Brittany Lobo is </a:t>
            </a:r>
            <a:r>
              <a:rPr lang="en-US" sz="1200">
                <a:solidFill>
                  <a:srgbClr val="222222"/>
                </a:solidFill>
                <a:latin typeface="Avenir"/>
                <a:ea typeface="Avenir"/>
                <a:cs typeface="Avenir"/>
                <a:sym typeface="Avenir"/>
              </a:rPr>
              <a:t>attending remotely on Zoom - as per AB 2449 exception</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A few words about public participation in CAC meetings. The CAC meetings are held in person and the public is welcome to join us. We have a virtual option for members of the public and the Zoom link can be found at the top of the agenda that will always be posted on the First 5 website at least 3 days prior to each meeting.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For those members of the public on Zoom, please click on the globe icon to select your language preference, either English or Spanish.</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b="1" lang="en-US" sz="1200">
                <a:solidFill>
                  <a:srgbClr val="222222"/>
                </a:solidFill>
                <a:latin typeface="Avenir"/>
                <a:ea typeface="Avenir"/>
                <a:cs typeface="Avenir"/>
                <a:sym typeface="Avenir"/>
              </a:rPr>
              <a:t>(Sandra) In person</a:t>
            </a:r>
            <a:r>
              <a:rPr lang="en-US" sz="1200">
                <a:solidFill>
                  <a:srgbClr val="222222"/>
                </a:solidFill>
                <a:latin typeface="Avenir"/>
                <a:ea typeface="Avenir"/>
                <a:cs typeface="Avenir"/>
                <a:sym typeface="Avenir"/>
              </a:rPr>
              <a:t> - if need Spanish interpretation, headsets are available…</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I will do my </a:t>
            </a:r>
            <a:r>
              <a:rPr lang="en-US" sz="1200">
                <a:solidFill>
                  <a:srgbClr val="222222"/>
                </a:solidFill>
                <a:latin typeface="Avenir"/>
                <a:ea typeface="Avenir"/>
                <a:cs typeface="Avenir"/>
                <a:sym typeface="Avenir"/>
              </a:rPr>
              <a:t>best</a:t>
            </a:r>
            <a:r>
              <a:rPr lang="en-US" sz="1200">
                <a:solidFill>
                  <a:srgbClr val="222222"/>
                </a:solidFill>
                <a:latin typeface="Avenir"/>
                <a:ea typeface="Avenir"/>
                <a:cs typeface="Avenir"/>
                <a:sym typeface="Avenir"/>
              </a:rPr>
              <a:t> to speak </a:t>
            </a:r>
            <a:r>
              <a:rPr lang="en-US" sz="1200">
                <a:solidFill>
                  <a:srgbClr val="222222"/>
                </a:solidFill>
                <a:latin typeface="Avenir"/>
                <a:ea typeface="Avenir"/>
                <a:cs typeface="Avenir"/>
                <a:sym typeface="Avenir"/>
              </a:rPr>
              <a:t>slowly</a:t>
            </a:r>
            <a:r>
              <a:rPr lang="en-US" sz="1200">
                <a:solidFill>
                  <a:srgbClr val="222222"/>
                </a:solidFill>
                <a:latin typeface="Avenir"/>
                <a:ea typeface="Avenir"/>
                <a:cs typeface="Avenir"/>
                <a:sym typeface="Avenir"/>
              </a:rPr>
              <a:t> enough to make interpretation as seamless as possible</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Everybody can help by </a:t>
            </a:r>
            <a:r>
              <a:rPr lang="en-US" sz="1200">
                <a:solidFill>
                  <a:srgbClr val="222222"/>
                </a:solidFill>
                <a:latin typeface="Avenir"/>
                <a:ea typeface="Avenir"/>
                <a:cs typeface="Avenir"/>
                <a:sym typeface="Avenir"/>
              </a:rPr>
              <a:t>avoiding</a:t>
            </a:r>
            <a:r>
              <a:rPr lang="en-US" sz="1200">
                <a:solidFill>
                  <a:srgbClr val="222222"/>
                </a:solidFill>
                <a:latin typeface="Avenir"/>
                <a:ea typeface="Avenir"/>
                <a:cs typeface="Avenir"/>
                <a:sym typeface="Avenir"/>
              </a:rPr>
              <a:t> cross talk while people facilitating, presenting or </a:t>
            </a:r>
            <a:r>
              <a:rPr lang="en-US" sz="1200">
                <a:solidFill>
                  <a:srgbClr val="222222"/>
                </a:solidFill>
                <a:latin typeface="Avenir"/>
                <a:ea typeface="Avenir"/>
                <a:cs typeface="Avenir"/>
                <a:sym typeface="Avenir"/>
              </a:rPr>
              <a:t>making</a:t>
            </a:r>
            <a:r>
              <a:rPr lang="en-US" sz="1200">
                <a:solidFill>
                  <a:srgbClr val="222222"/>
                </a:solidFill>
                <a:latin typeface="Avenir"/>
                <a:ea typeface="Avenir"/>
                <a:cs typeface="Avenir"/>
                <a:sym typeface="Avenir"/>
              </a:rPr>
              <a:t> public comment</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Seated next to Isabel is my </a:t>
            </a:r>
            <a:r>
              <a:rPr lang="en-US" sz="1200">
                <a:solidFill>
                  <a:srgbClr val="222222"/>
                </a:solidFill>
                <a:latin typeface="Avenir"/>
                <a:ea typeface="Avenir"/>
                <a:cs typeface="Avenir"/>
                <a:sym typeface="Avenir"/>
              </a:rPr>
              <a:t>colleague</a:t>
            </a:r>
            <a:r>
              <a:rPr lang="en-US" sz="1200">
                <a:solidFill>
                  <a:srgbClr val="222222"/>
                </a:solidFill>
                <a:latin typeface="Avenir"/>
                <a:ea typeface="Avenir"/>
                <a:cs typeface="Avenir"/>
                <a:sym typeface="Avenir"/>
              </a:rPr>
              <a:t> Joseline who is </a:t>
            </a:r>
            <a:r>
              <a:rPr lang="en-US" sz="1200">
                <a:solidFill>
                  <a:srgbClr val="222222"/>
                </a:solidFill>
                <a:latin typeface="Avenir"/>
                <a:ea typeface="Avenir"/>
                <a:cs typeface="Avenir"/>
                <a:sym typeface="Avenir"/>
              </a:rPr>
              <a:t>bilingual</a:t>
            </a:r>
            <a:r>
              <a:rPr lang="en-US" sz="1200">
                <a:solidFill>
                  <a:srgbClr val="222222"/>
                </a:solidFill>
                <a:latin typeface="Avenir"/>
                <a:ea typeface="Avenir"/>
                <a:cs typeface="Avenir"/>
                <a:sym typeface="Avenir"/>
              </a:rPr>
              <a:t> and here to provide contextual support if it </a:t>
            </a:r>
            <a:r>
              <a:rPr lang="en-US" sz="1200">
                <a:solidFill>
                  <a:srgbClr val="222222"/>
                </a:solidFill>
                <a:latin typeface="Avenir"/>
                <a:ea typeface="Avenir"/>
                <a:cs typeface="Avenir"/>
                <a:sym typeface="Avenir"/>
              </a:rPr>
              <a:t>would</a:t>
            </a:r>
            <a:r>
              <a:rPr lang="en-US" sz="1200">
                <a:solidFill>
                  <a:srgbClr val="222222"/>
                </a:solidFill>
                <a:latin typeface="Avenir"/>
                <a:ea typeface="Avenir"/>
                <a:cs typeface="Avenir"/>
                <a:sym typeface="Avenir"/>
              </a:rPr>
              <a:t> be helpful beyond interpretation.</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rPr lang="en-US" sz="1200">
                <a:solidFill>
                  <a:srgbClr val="222222"/>
                </a:solidFill>
                <a:latin typeface="Avenir"/>
                <a:ea typeface="Avenir"/>
                <a:cs typeface="Avenir"/>
                <a:sym typeface="Avenir"/>
              </a:rPr>
              <a:t>Joseline, please let me know if anybody presenting needs to slow down</a:t>
            </a:r>
            <a:endParaRPr sz="1200">
              <a:solidFill>
                <a:srgbClr val="222222"/>
              </a:solidFill>
              <a:latin typeface="Avenir"/>
              <a:ea typeface="Avenir"/>
              <a:cs typeface="Avenir"/>
              <a:sym typeface="Avenir"/>
            </a:endParaRPr>
          </a:p>
          <a:p>
            <a:pPr indent="0" lvl="0" marL="0" rtl="0" algn="just">
              <a:spcBef>
                <a:spcPts val="0"/>
              </a:spcBef>
              <a:spcAft>
                <a:spcPts val="0"/>
              </a:spcAft>
              <a:buSzPts val="1100"/>
              <a:buNone/>
            </a:pPr>
            <a:r>
              <a:t/>
            </a:r>
            <a:endParaRPr sz="1700">
              <a:solidFill>
                <a:srgbClr val="222222"/>
              </a:solidFill>
              <a:latin typeface="Avenir"/>
              <a:ea typeface="Avenir"/>
              <a:cs typeface="Avenir"/>
              <a:sym typeface="Avenir"/>
            </a:endParaRPr>
          </a:p>
          <a:p>
            <a:pPr indent="0" lvl="0" marL="0" rtl="0" algn="just">
              <a:spcBef>
                <a:spcPts val="0"/>
              </a:spcBef>
              <a:spcAft>
                <a:spcPts val="0"/>
              </a:spcAft>
              <a:buClr>
                <a:schemeClr val="dk1"/>
              </a:buClr>
              <a:buSzPts val="1100"/>
              <a:buFont typeface="Arial"/>
              <a:buNone/>
            </a:pPr>
            <a:r>
              <a:t/>
            </a:r>
            <a:endParaRPr sz="1700">
              <a:solidFill>
                <a:srgbClr val="222222"/>
              </a:solidFill>
              <a:latin typeface="Avenir"/>
              <a:ea typeface="Avenir"/>
              <a:cs typeface="Avenir"/>
              <a:sym typeface="Avenir"/>
            </a:endParaRPr>
          </a:p>
        </p:txBody>
      </p:sp>
      <p:sp>
        <p:nvSpPr>
          <p:cNvPr id="442" name="Google Shape;442;p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593d962737_0_903: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5" name="Google Shape;745;g3593d962737_0_903: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593d962737_0_908: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g3593d962737_0_908: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593d962737_0_919: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3" name="Google Shape;763;g3593d962737_0_91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*Source: Children Now. (2025). 2025 California Scorecard of Children's Well-being: Sonoma County. Retrieved from https://www.childrennow.org/portfolio-posts/2025-california-county-scorecard-of-childrens-well-being/</a:t>
            </a:r>
            <a:endParaRPr/>
          </a:p>
          <a:p>
            <a:pPr indent="0" lvl="0" marL="0" rtl="0" algn="l">
              <a:lnSpc>
                <a:spcPct val="100000"/>
              </a:lnSpc>
              <a:spcBef>
                <a:spcPts val="0"/>
              </a:spcBef>
              <a:spcAft>
                <a:spcPts val="0"/>
              </a:spcAft>
              <a:buSzPts val="1100"/>
              <a:buNone/>
            </a:pPr>
            <a:r>
              <a:rPr lang="en-US"/>
              <a:t>**Source:California Department of Public Health, Center for Family Health, Maternal, Child and Adolescent Health Division, Maternal Health Conditions Dashboard, Last Modified March 2025. go.cdph.ca.gov/Maternal-Health-Conditions-at-Delivery-Dashboard</a:t>
            </a:r>
            <a:endParaRPr/>
          </a:p>
          <a:p>
            <a:pPr indent="0" lvl="0" marL="0" rtl="0" algn="l">
              <a:lnSpc>
                <a:spcPct val="100000"/>
              </a:lnSpc>
              <a:spcBef>
                <a:spcPts val="0"/>
              </a:spcBef>
              <a:spcAft>
                <a:spcPts val="0"/>
              </a:spcAft>
              <a:buSzPts val="1100"/>
              <a:buNone/>
            </a:pPr>
            <a:r>
              <a:rPr lang="en-US"/>
              <a:t>***Source: California Department of Public Health, Center for Family Health, Maternal, Child and Adolescent Health Division, Severe Maternal Morbidity Dashboard, Last Modified February 2025. go.cdph.ca.gov/Severe-Maternal-Morbidity-Dashboard</a:t>
            </a:r>
            <a:endParaRPr/>
          </a:p>
          <a:p>
            <a:pPr indent="0" lvl="0" marL="0" rtl="0" algn="l">
              <a:lnSpc>
                <a:spcPct val="100000"/>
              </a:lnSpc>
              <a:spcBef>
                <a:spcPts val="0"/>
              </a:spcBef>
              <a:spcAft>
                <a:spcPts val="0"/>
              </a:spcAft>
              <a:buSzPts val="1100"/>
              <a:buNone/>
            </a:pPr>
            <a:r>
              <a:rPr lang="en-US"/>
              <a:t>****Source: California Department of Public Health, Center for Family Health, Maternal, Child and Adolescent Health Division, Preterm Birth Dashboard, Last Modified April 2025. go.cdph.ca.gov/Preterm-Birth-Dashboard</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3593d962737_0_930: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5" name="Google Shape;775;g3593d962737_0_93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593d962737_0_940: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6" name="Google Shape;786;g3593d962737_0_94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593d962737_0_955: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2" name="Google Shape;802;g3593d962737_0_95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Statewide average increased only 2% over same time periods.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593d962737_0_968: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6" name="Google Shape;816;g3593d962737_0_968: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3593d962737_0_982:notes"/>
          <p:cNvSpPr/>
          <p:nvPr>
            <p:ph idx="2" type="sldImg"/>
          </p:nvPr>
        </p:nvSpPr>
        <p:spPr>
          <a:xfrm>
            <a:off x="3048000" y="411163"/>
            <a:ext cx="3659188"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1" name="Google Shape;831;g3593d962737_0_982: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351ce6ff97e_0_1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8" name="Google Shape;838;g351ce6ff97e_0_1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SzPts val="1600"/>
              <a:buChar char="●"/>
            </a:pPr>
            <a:r>
              <a:rPr lang="en-US" sz="1600"/>
              <a:t>You </a:t>
            </a:r>
            <a:r>
              <a:rPr lang="en-US" sz="1600"/>
              <a:t>received</a:t>
            </a:r>
            <a:r>
              <a:rPr lang="en-US" sz="1600"/>
              <a:t> a snapshot of existing ECE and Child/Perinatal Health Investments and </a:t>
            </a:r>
            <a:r>
              <a:rPr lang="en-US" sz="1600"/>
              <a:t>Initiatives</a:t>
            </a:r>
            <a:r>
              <a:rPr lang="en-US" sz="1600"/>
              <a:t> in Sonoma County that are </a:t>
            </a:r>
            <a:r>
              <a:rPr lang="en-US" sz="1600"/>
              <a:t>relevant</a:t>
            </a:r>
            <a:r>
              <a:rPr lang="en-US" sz="1600"/>
              <a:t> to Measure I</a:t>
            </a:r>
            <a:endParaRPr sz="1600"/>
          </a:p>
          <a:p>
            <a:pPr indent="-330200" lvl="0" marL="457200" rtl="0" algn="l">
              <a:lnSpc>
                <a:spcPct val="100000"/>
              </a:lnSpc>
              <a:spcBef>
                <a:spcPts val="0"/>
              </a:spcBef>
              <a:spcAft>
                <a:spcPts val="0"/>
              </a:spcAft>
              <a:buSzPts val="1600"/>
              <a:buChar char="●"/>
            </a:pPr>
            <a:r>
              <a:rPr lang="en-US" sz="1600"/>
              <a:t>Please note that for some, due to lack of certainty of the state/federal budget, some of these will be impacted</a:t>
            </a:r>
            <a:endParaRPr sz="1600"/>
          </a:p>
          <a:p>
            <a:pPr indent="-330200" lvl="0" marL="457200" rtl="0" algn="l">
              <a:lnSpc>
                <a:spcPct val="100000"/>
              </a:lnSpc>
              <a:spcBef>
                <a:spcPts val="0"/>
              </a:spcBef>
              <a:spcAft>
                <a:spcPts val="0"/>
              </a:spcAft>
              <a:buSzPts val="1600"/>
              <a:buChar char="●"/>
            </a:pPr>
            <a:r>
              <a:rPr lang="en-US" sz="1600"/>
              <a:t>This is not </a:t>
            </a:r>
            <a:r>
              <a:rPr lang="en-US" sz="1600"/>
              <a:t>intended</a:t>
            </a:r>
            <a:r>
              <a:rPr lang="en-US" sz="1600"/>
              <a:t> to be comprehensive</a:t>
            </a:r>
            <a:endParaRPr sz="1600"/>
          </a:p>
          <a:p>
            <a:pPr indent="-330200" lvl="0" marL="457200" rtl="0" algn="l">
              <a:lnSpc>
                <a:spcPct val="100000"/>
              </a:lnSpc>
              <a:spcBef>
                <a:spcPts val="0"/>
              </a:spcBef>
              <a:spcAft>
                <a:spcPts val="0"/>
              </a:spcAft>
              <a:buSzPts val="1600"/>
              <a:buChar char="●"/>
            </a:pPr>
            <a:r>
              <a:rPr lang="en-US" sz="1600"/>
              <a:t>It is just a snapshot so that all members have an idea of some of the work that is already underway</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US" sz="1600"/>
              <a:t>Natalie Wright &amp; Leslie Corral Cisneros, First 5 Sonoma County Program Directors, are here if you have any questions about these efforts</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t/>
            </a:r>
            <a:endParaRPr sz="160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51ce6ff97e_0_2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3" name="Google Shape;843;g351ce6ff97e_0_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23850" lvl="0" marL="441325" rtl="0" algn="l">
              <a:spcBef>
                <a:spcPts val="0"/>
              </a:spcBef>
              <a:spcAft>
                <a:spcPts val="0"/>
              </a:spcAft>
              <a:buClr>
                <a:schemeClr val="dk1"/>
              </a:buClr>
              <a:buSzPts val="1500"/>
              <a:buFont typeface="Arial"/>
              <a:buChar char="●"/>
            </a:pPr>
            <a:r>
              <a:rPr lang="en-US" sz="1600">
                <a:solidFill>
                  <a:schemeClr val="dk1"/>
                </a:solidFill>
              </a:rPr>
              <a:t>Reference to the F5SC Strategic Plan</a:t>
            </a:r>
            <a:endParaRPr sz="1600">
              <a:solidFill>
                <a:schemeClr val="dk1"/>
              </a:solidFill>
            </a:endParaRPr>
          </a:p>
          <a:p>
            <a:pPr indent="-323850" lvl="0" marL="441325" rtl="0" algn="l">
              <a:spcBef>
                <a:spcPts val="0"/>
              </a:spcBef>
              <a:spcAft>
                <a:spcPts val="0"/>
              </a:spcAft>
              <a:buClr>
                <a:schemeClr val="dk1"/>
              </a:buClr>
              <a:buSzPts val="1500"/>
              <a:buFont typeface="Arial"/>
              <a:buChar char="●"/>
            </a:pPr>
            <a:r>
              <a:rPr lang="en-US" sz="1600">
                <a:solidFill>
                  <a:schemeClr val="dk1"/>
                </a:solidFill>
              </a:rPr>
              <a:t>reminder of balance 60/40</a:t>
            </a:r>
            <a:endParaRPr sz="1600">
              <a:solidFill>
                <a:schemeClr val="dk1"/>
              </a:solidFill>
            </a:endParaRPr>
          </a:p>
          <a:p>
            <a:pPr indent="-330200" lvl="0" marL="441325" rtl="0" algn="l">
              <a:spcBef>
                <a:spcPts val="0"/>
              </a:spcBef>
              <a:spcAft>
                <a:spcPts val="0"/>
              </a:spcAft>
              <a:buClr>
                <a:schemeClr val="dk1"/>
              </a:buClr>
              <a:buSzPts val="1600"/>
              <a:buFont typeface="Noto Sans Symbols"/>
              <a:buChar char="●"/>
            </a:pPr>
            <a:r>
              <a:rPr lang="en-US" sz="1600">
                <a:solidFill>
                  <a:schemeClr val="dk1"/>
                </a:solidFill>
              </a:rPr>
              <a:t>We will try to stay in the balance in this meeting, however, if it comes </a:t>
            </a:r>
            <a:r>
              <a:rPr lang="en-US" sz="1600">
                <a:solidFill>
                  <a:schemeClr val="dk1"/>
                </a:solidFill>
              </a:rPr>
              <a:t>down</a:t>
            </a:r>
            <a:r>
              <a:rPr lang="en-US" sz="1600">
                <a:solidFill>
                  <a:schemeClr val="dk1"/>
                </a:solidFill>
              </a:rPr>
              <a:t> to not being able to reach the exact number, we will need to move on and we can </a:t>
            </a:r>
            <a:r>
              <a:rPr lang="en-US" sz="1600">
                <a:solidFill>
                  <a:schemeClr val="dk1"/>
                </a:solidFill>
              </a:rPr>
              <a:t>provide</a:t>
            </a:r>
            <a:r>
              <a:rPr lang="en-US" sz="1600">
                <a:solidFill>
                  <a:schemeClr val="dk1"/>
                </a:solidFill>
              </a:rPr>
              <a:t> your comments to the Commission when they review your </a:t>
            </a:r>
            <a:r>
              <a:rPr lang="en-US" sz="1600">
                <a:solidFill>
                  <a:schemeClr val="dk1"/>
                </a:solidFill>
              </a:rPr>
              <a:t>recommendations</a:t>
            </a:r>
            <a:r>
              <a:rPr lang="en-US" sz="1600">
                <a:solidFill>
                  <a:schemeClr val="dk1"/>
                </a:solidFill>
              </a:rPr>
              <a:t> </a:t>
            </a:r>
            <a:endParaRPr sz="1600">
              <a:solidFill>
                <a:schemeClr val="dk1"/>
              </a:solidFill>
            </a:endParaRPr>
          </a:p>
          <a:p>
            <a:pPr indent="-323850" lvl="0" marL="441325" rtl="0" algn="l">
              <a:spcBef>
                <a:spcPts val="0"/>
              </a:spcBef>
              <a:spcAft>
                <a:spcPts val="0"/>
              </a:spcAft>
              <a:buClr>
                <a:schemeClr val="dk1"/>
              </a:buClr>
              <a:buSzPts val="1500"/>
              <a:buFont typeface="Arial"/>
              <a:buChar char="●"/>
            </a:pPr>
            <a:r>
              <a:rPr lang="en-US" sz="1600">
                <a:solidFill>
                  <a:schemeClr val="dk1"/>
                </a:solidFill>
              </a:rPr>
              <a:t> these are recommendations to go to Commission for approval</a:t>
            </a:r>
            <a:endParaRPr sz="1600">
              <a:solidFill>
                <a:schemeClr val="dk1"/>
              </a:solidFill>
            </a:endParaRPr>
          </a:p>
          <a:p>
            <a:pPr indent="-323850" lvl="0" marL="441325" rtl="0" algn="l">
              <a:spcBef>
                <a:spcPts val="0"/>
              </a:spcBef>
              <a:spcAft>
                <a:spcPts val="0"/>
              </a:spcAft>
              <a:buClr>
                <a:schemeClr val="dk1"/>
              </a:buClr>
              <a:buSzPts val="1500"/>
              <a:buFont typeface="Arial"/>
              <a:buChar char="●"/>
            </a:pPr>
            <a:r>
              <a:rPr lang="en-US" sz="1600">
                <a:solidFill>
                  <a:schemeClr val="dk1"/>
                </a:solidFill>
              </a:rPr>
              <a:t>Process: </a:t>
            </a:r>
            <a:r>
              <a:rPr b="1" lang="en-US" sz="1600">
                <a:solidFill>
                  <a:schemeClr val="dk1"/>
                </a:solidFill>
              </a:rPr>
              <a:t>Will be public comment after the motions</a:t>
            </a:r>
            <a:r>
              <a:rPr lang="en-US" sz="1600">
                <a:solidFill>
                  <a:schemeClr val="dk1"/>
                </a:solidFill>
              </a:rPr>
              <a:t>, introduce Natalie and Leslie to provide overview (this is a separate doc, not in slides)</a:t>
            </a:r>
            <a:endParaRPr sz="1600">
              <a:solidFill>
                <a:schemeClr val="dk1"/>
              </a:solidFill>
            </a:endParaRPr>
          </a:p>
          <a:p>
            <a:pPr indent="-330200" lvl="1" marL="914400" rtl="0" algn="l">
              <a:spcBef>
                <a:spcPts val="0"/>
              </a:spcBef>
              <a:spcAft>
                <a:spcPts val="0"/>
              </a:spcAft>
              <a:buClr>
                <a:schemeClr val="dk1"/>
              </a:buClr>
              <a:buSzPts val="1600"/>
              <a:buAutoNum type="alphaLcPeriod"/>
            </a:pPr>
            <a:r>
              <a:rPr lang="en-US" sz="1600">
                <a:solidFill>
                  <a:schemeClr val="dk1"/>
                </a:solidFill>
              </a:rPr>
              <a:t>Health recommendations (soft agreement) </a:t>
            </a:r>
            <a:endParaRPr sz="1600">
              <a:solidFill>
                <a:schemeClr val="dk1"/>
              </a:solidFill>
            </a:endParaRPr>
          </a:p>
          <a:p>
            <a:pPr indent="-330200" lvl="1" marL="914400" rtl="0" algn="l">
              <a:spcBef>
                <a:spcPts val="0"/>
              </a:spcBef>
              <a:spcAft>
                <a:spcPts val="0"/>
              </a:spcAft>
              <a:buClr>
                <a:schemeClr val="dk1"/>
              </a:buClr>
              <a:buSzPts val="1600"/>
              <a:buAutoNum type="alphaLcPeriod"/>
            </a:pPr>
            <a:r>
              <a:rPr lang="en-US" sz="1600">
                <a:solidFill>
                  <a:schemeClr val="dk1"/>
                </a:solidFill>
              </a:rPr>
              <a:t>ECE recommendations (soft agreement) </a:t>
            </a:r>
            <a:endParaRPr sz="1600">
              <a:solidFill>
                <a:schemeClr val="dk1"/>
              </a:solidFill>
            </a:endParaRPr>
          </a:p>
          <a:p>
            <a:pPr indent="-330200" lvl="0" marL="441325" rtl="0" algn="l">
              <a:spcBef>
                <a:spcPts val="0"/>
              </a:spcBef>
              <a:spcAft>
                <a:spcPts val="0"/>
              </a:spcAft>
              <a:buClr>
                <a:schemeClr val="dk1"/>
              </a:buClr>
              <a:buSzPts val="1600"/>
              <a:buFont typeface="Noto Sans Symbols"/>
              <a:buChar char="●"/>
            </a:pPr>
            <a:r>
              <a:rPr lang="en-US" sz="1600">
                <a:solidFill>
                  <a:schemeClr val="dk1"/>
                </a:solidFill>
              </a:rPr>
              <a:t>Now we will look at why there are early </a:t>
            </a:r>
            <a:r>
              <a:rPr lang="en-US" sz="1600">
                <a:solidFill>
                  <a:schemeClr val="dk1"/>
                </a:solidFill>
              </a:rPr>
              <a:t>recommendations, meaning prior to the completion of the strategic plan</a:t>
            </a:r>
            <a:endParaRPr sz="16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sz="1200">
              <a:solidFill>
                <a:srgbClr val="403F42"/>
              </a:solidFill>
              <a:highlight>
                <a:srgbClr val="00FFFF"/>
              </a:highlight>
              <a:latin typeface="Avenir"/>
              <a:ea typeface="Avenir"/>
              <a:cs typeface="Avenir"/>
              <a:sym typeface="Avenir"/>
            </a:endParaRPr>
          </a:p>
          <a:p>
            <a:pPr indent="0" lvl="0" marL="0" rtl="0" algn="l">
              <a:spcBef>
                <a:spcPts val="0"/>
              </a:spcBef>
              <a:spcAft>
                <a:spcPts val="0"/>
              </a:spcAft>
              <a:buSzPts val="1100"/>
              <a:buNone/>
            </a:pPr>
            <a:r>
              <a:rPr lang="en-US" sz="1200">
                <a:solidFill>
                  <a:srgbClr val="403F42"/>
                </a:solidFill>
                <a:latin typeface="Avenir"/>
                <a:ea typeface="Avenir"/>
                <a:cs typeface="Avenir"/>
                <a:sym typeface="Avenir"/>
              </a:rPr>
              <a:t>There are different opportunities for public comment:</a:t>
            </a:r>
            <a:endParaRPr sz="1200">
              <a:solidFill>
                <a:srgbClr val="403F42"/>
              </a:solidFill>
              <a:latin typeface="Avenir"/>
              <a:ea typeface="Avenir"/>
              <a:cs typeface="Avenir"/>
              <a:sym typeface="Avenir"/>
            </a:endParaRPr>
          </a:p>
          <a:p>
            <a:pPr indent="-304800" lvl="0" marL="457200" rtl="0" algn="l">
              <a:spcBef>
                <a:spcPts val="0"/>
              </a:spcBef>
              <a:spcAft>
                <a:spcPts val="0"/>
              </a:spcAft>
              <a:buClr>
                <a:srgbClr val="403F42"/>
              </a:buClr>
              <a:buSzPts val="1200"/>
              <a:buFont typeface="Avenir"/>
              <a:buAutoNum type="arabicPeriod"/>
            </a:pPr>
            <a:r>
              <a:rPr lang="en-US" sz="1200">
                <a:solidFill>
                  <a:srgbClr val="403F42"/>
                </a:solidFill>
                <a:latin typeface="Avenir"/>
                <a:ea typeface="Avenir"/>
                <a:cs typeface="Avenir"/>
                <a:sym typeface="Avenir"/>
              </a:rPr>
              <a:t>Items NOT on the agenda, which will do in just a moment</a:t>
            </a:r>
            <a:endParaRPr sz="1200">
              <a:solidFill>
                <a:srgbClr val="403F42"/>
              </a:solidFill>
              <a:latin typeface="Avenir"/>
              <a:ea typeface="Avenir"/>
              <a:cs typeface="Avenir"/>
              <a:sym typeface="Avenir"/>
            </a:endParaRPr>
          </a:p>
          <a:p>
            <a:pPr indent="-304800" lvl="0" marL="457200" rtl="0" algn="l">
              <a:spcBef>
                <a:spcPts val="0"/>
              </a:spcBef>
              <a:spcAft>
                <a:spcPts val="0"/>
              </a:spcAft>
              <a:buClr>
                <a:srgbClr val="403F42"/>
              </a:buClr>
              <a:buSzPts val="1200"/>
              <a:buFont typeface="Avenir"/>
              <a:buAutoNum type="arabicPeriod"/>
            </a:pPr>
            <a:r>
              <a:rPr lang="en-US" sz="1200">
                <a:solidFill>
                  <a:srgbClr val="403F42"/>
                </a:solidFill>
                <a:latin typeface="Avenir"/>
                <a:ea typeface="Avenir"/>
                <a:cs typeface="Avenir"/>
                <a:sym typeface="Avenir"/>
              </a:rPr>
              <a:t>Items on the agenda for ACTION. For example, on today’s agenda there is an action item to approve recommendations for early funding with Measure I. Public comments for the recommendations item will be taken after the presentation is over and there is a motion and a second to approve the recommendations. Public comment will be taken before the vote.</a:t>
            </a:r>
            <a:endParaRPr sz="1200">
              <a:solidFill>
                <a:srgbClr val="403F42"/>
              </a:solidFill>
              <a:latin typeface="Avenir"/>
              <a:ea typeface="Avenir"/>
              <a:cs typeface="Avenir"/>
              <a:sym typeface="Avenir"/>
            </a:endParaRPr>
          </a:p>
          <a:p>
            <a:pPr indent="0" lvl="0" marL="0" rtl="0" algn="l">
              <a:spcBef>
                <a:spcPts val="0"/>
              </a:spcBef>
              <a:spcAft>
                <a:spcPts val="0"/>
              </a:spcAft>
              <a:buSzPts val="1100"/>
              <a:buNone/>
            </a:pPr>
            <a:r>
              <a:t/>
            </a:r>
            <a:endParaRPr sz="1200">
              <a:solidFill>
                <a:srgbClr val="403F42"/>
              </a:solidFill>
              <a:latin typeface="Avenir"/>
              <a:ea typeface="Avenir"/>
              <a:cs typeface="Avenir"/>
              <a:sym typeface="Avenir"/>
            </a:endParaRPr>
          </a:p>
          <a:p>
            <a:pPr indent="0" lvl="0" marL="0" rtl="0" algn="l">
              <a:spcBef>
                <a:spcPts val="0"/>
              </a:spcBef>
              <a:spcAft>
                <a:spcPts val="0"/>
              </a:spcAft>
              <a:buSzPts val="1100"/>
              <a:buNone/>
            </a:pPr>
            <a:r>
              <a:t/>
            </a:r>
            <a:endParaRPr sz="1200">
              <a:solidFill>
                <a:srgbClr val="403F42"/>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US" sz="1200">
                <a:solidFill>
                  <a:srgbClr val="403F42"/>
                </a:solidFill>
                <a:latin typeface="Avenir"/>
                <a:ea typeface="Avenir"/>
                <a:cs typeface="Avenir"/>
                <a:sym typeface="Avenir"/>
              </a:rPr>
              <a:t> </a:t>
            </a:r>
            <a:r>
              <a:rPr lang="en-US" sz="1200">
                <a:solidFill>
                  <a:schemeClr val="dk1"/>
                </a:solidFill>
                <a:latin typeface="Avenir"/>
                <a:ea typeface="Avenir"/>
                <a:cs typeface="Avenir"/>
                <a:sym typeface="Avenir"/>
              </a:rPr>
              <a:t>If a member of the public attending in person would like to make a public comment, please come to the podium, form a line if necessary and when it is your turn, state your name first and then you will have 2 minutes to offer your comments. </a:t>
            </a:r>
            <a:endParaRPr sz="12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2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US" sz="1200">
                <a:solidFill>
                  <a:srgbClr val="403F42"/>
                </a:solidFill>
                <a:latin typeface="Avenir"/>
                <a:ea typeface="Avenir"/>
                <a:cs typeface="Avenir"/>
                <a:sym typeface="Avenir"/>
              </a:rPr>
              <a:t>If a member of the public attending virtually would like to comment on any agenda item, please use</a:t>
            </a:r>
            <a:r>
              <a:rPr lang="en-US" sz="1200">
                <a:solidFill>
                  <a:schemeClr val="dk1"/>
                </a:solidFill>
                <a:latin typeface="Avenir"/>
                <a:ea typeface="Avenir"/>
                <a:cs typeface="Avenir"/>
                <a:sym typeface="Avenir"/>
              </a:rPr>
              <a:t> the “raise hand” feature in the webinar when I call for public comment on the item you wish to comment on.  When your name is called, you will be unmuted and you will have 2 minutes to offer your comments to the Council.</a:t>
            </a:r>
            <a:endParaRPr/>
          </a:p>
        </p:txBody>
      </p:sp>
      <p:sp>
        <p:nvSpPr>
          <p:cNvPr id="451" name="Google Shape;451;p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351ce6ff97e_0_3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8" name="Google Shape;848;g351ce6ff97e_0_3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200"/>
              <a:t>Christina</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refer to slide and then add</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Between May and October 2025, the CAC will discuss and propose recommendations on the use of tax revenue for Early Care and Education and Health, as outlined in the measure. </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These recommendations will be submitted to the First 5 Sonoma Commission for consideration and integration into the unified First 5 Sonoma Strategic Plan (July 1, 2026 - June 30, 2031), which will include funds from Proposition 10 and Measure I.</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The 5-year Measure I allocation for the strategic plan term is estimated at approximately $162 million.</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The first community investments under the new Strategic Plan are scheduled to begin on July 1,2026.</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Early recommendations will bridge the gap between this summer and next summer by allowing some funding to flow into the community between September 1, 2025, to June 30, 2026.</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As soon as the early recommendations term (June 30, 2026) the funds will be </a:t>
            </a:r>
            <a:r>
              <a:rPr lang="en-US" sz="1200"/>
              <a:t>available</a:t>
            </a:r>
            <a:r>
              <a:rPr lang="en-US" sz="1200"/>
              <a:t> under the new strategic plan.</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On the next slide we will look at the process</a:t>
            </a:r>
            <a:endParaRPr sz="1200"/>
          </a:p>
          <a:p>
            <a:pPr indent="0" lvl="0" marL="0" rtl="0" algn="l">
              <a:lnSpc>
                <a:spcPct val="100000"/>
              </a:lnSpc>
              <a:spcBef>
                <a:spcPts val="0"/>
              </a:spcBef>
              <a:spcAft>
                <a:spcPts val="0"/>
              </a:spcAft>
              <a:buSzPts val="1100"/>
              <a:buNone/>
            </a:pPr>
            <a:r>
              <a:t/>
            </a:r>
            <a:endParaRPr sz="14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51ce6ff97e_0_4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4" name="Google Shape;854;g351ce6ff97e_0_4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351ce6ff97e_0_3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0" name="Google Shape;860;g351ce6ff97e_0_3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23850" lvl="0" marL="457200" rtl="0" algn="l">
              <a:lnSpc>
                <a:spcPct val="100000"/>
              </a:lnSpc>
              <a:spcBef>
                <a:spcPts val="0"/>
              </a:spcBef>
              <a:spcAft>
                <a:spcPts val="0"/>
              </a:spcAft>
              <a:buSzPts val="1500"/>
              <a:buChar char="●"/>
            </a:pPr>
            <a:r>
              <a:rPr lang="en-US" sz="1500"/>
              <a:t>We will start with Natalie Wright and Health</a:t>
            </a:r>
            <a:endParaRPr sz="1500"/>
          </a:p>
          <a:p>
            <a:pPr indent="-323850" lvl="0" marL="457200" rtl="0" algn="l">
              <a:lnSpc>
                <a:spcPct val="100000"/>
              </a:lnSpc>
              <a:spcBef>
                <a:spcPts val="0"/>
              </a:spcBef>
              <a:spcAft>
                <a:spcPts val="0"/>
              </a:spcAft>
              <a:buSzPts val="1500"/>
              <a:buChar char="●"/>
            </a:pPr>
            <a:r>
              <a:rPr lang="en-US" sz="1500"/>
              <a:t>She is going to go through all of the </a:t>
            </a:r>
            <a:r>
              <a:rPr lang="en-US" sz="1500"/>
              <a:t>recommendations</a:t>
            </a:r>
            <a:r>
              <a:rPr lang="en-US" sz="1500"/>
              <a:t> and then take any questions or comments</a:t>
            </a:r>
            <a:endParaRPr sz="1500"/>
          </a:p>
          <a:p>
            <a:pPr indent="-323850" lvl="0" marL="457200" rtl="0" algn="l">
              <a:lnSpc>
                <a:spcPct val="100000"/>
              </a:lnSpc>
              <a:spcBef>
                <a:spcPts val="0"/>
              </a:spcBef>
              <a:spcAft>
                <a:spcPts val="0"/>
              </a:spcAft>
              <a:buSzPts val="1500"/>
              <a:buChar char="●"/>
            </a:pPr>
            <a:r>
              <a:rPr lang="en-US" sz="1500"/>
              <a:t>If you have a </a:t>
            </a:r>
            <a:r>
              <a:rPr lang="en-US" sz="1500"/>
              <a:t>question</a:t>
            </a:r>
            <a:r>
              <a:rPr lang="en-US" sz="1500"/>
              <a:t> of comment while she is speaking, it </a:t>
            </a:r>
            <a:r>
              <a:rPr lang="en-US" sz="1500"/>
              <a:t>would</a:t>
            </a:r>
            <a:r>
              <a:rPr lang="en-US" sz="1500"/>
              <a:t> be greatly </a:t>
            </a:r>
            <a:r>
              <a:rPr lang="en-US" sz="1500"/>
              <a:t>appreciated</a:t>
            </a:r>
            <a:r>
              <a:rPr lang="en-US" sz="1500"/>
              <a:t> if you </a:t>
            </a:r>
            <a:r>
              <a:rPr lang="en-US" sz="1500"/>
              <a:t>could</a:t>
            </a:r>
            <a:r>
              <a:rPr lang="en-US" sz="1500"/>
              <a:t> write it down and then she will have time to address your </a:t>
            </a:r>
            <a:r>
              <a:rPr lang="en-US" sz="1500"/>
              <a:t>question</a:t>
            </a:r>
            <a:r>
              <a:rPr lang="en-US" sz="1500"/>
              <a:t> or comment after she finishes </a:t>
            </a:r>
            <a:endParaRPr sz="15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359260292c8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5" name="Google Shape;865;g359260292c8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59260292c8_0_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1" name="Google Shape;871;g359260292c8_0_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59260292c8_0_1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7" name="Google Shape;877;g359260292c8_0_1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59260292c8_0_2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4" name="Google Shape;884;g359260292c8_0_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359260292c8_0_2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0" name="Google Shape;890;g359260292c8_0_2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SzPts val="1200"/>
              <a:buChar char="●"/>
            </a:pPr>
            <a:r>
              <a:rPr lang="en-US" sz="1200"/>
              <a:t>Christina to explain this slide</a:t>
            </a:r>
            <a:endParaRPr sz="1200"/>
          </a:p>
          <a:p>
            <a:pPr indent="0" lvl="0" marL="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Natalie takes questions/comments</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Christina to support if needed</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Christina to get “soft vote” not official and then we will move onto ECE</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Public comment will come after ECE is done and </a:t>
            </a:r>
            <a:r>
              <a:rPr lang="en-US" sz="1200"/>
              <a:t>before</a:t>
            </a:r>
            <a:r>
              <a:rPr lang="en-US" sz="1200"/>
              <a:t> the “official vote” is taken</a:t>
            </a:r>
            <a:endParaRPr sz="1200"/>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g351ce6ff97e_0_2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6" name="Google Shape;896;g351ce6ff97e_0_2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SzPts val="1200"/>
              <a:buChar char="●"/>
            </a:pPr>
            <a:r>
              <a:rPr lang="en-US" sz="1200"/>
              <a:t>Turn over </a:t>
            </a:r>
            <a:r>
              <a:rPr lang="en-US" sz="1200">
                <a:solidFill>
                  <a:schemeClr val="dk1"/>
                </a:solidFill>
              </a:rPr>
              <a:t>Leslie Corral Cisneros </a:t>
            </a:r>
            <a:endParaRPr sz="1200">
              <a:solidFill>
                <a:schemeClr val="dk1"/>
              </a:solidFill>
            </a:endParaRPr>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We will use the same process</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Leslie will go through all recommendations, then take questions and comments</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Then a soft vote</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Then  motions, then public comment</a:t>
            </a:r>
            <a:endParaRPr sz="1200"/>
          </a:p>
          <a:p>
            <a:pPr indent="0" lvl="0" marL="457200" rtl="0" algn="l">
              <a:lnSpc>
                <a:spcPct val="100000"/>
              </a:lnSpc>
              <a:spcBef>
                <a:spcPts val="0"/>
              </a:spcBef>
              <a:spcAft>
                <a:spcPts val="0"/>
              </a:spcAft>
              <a:buNone/>
            </a:pPr>
            <a:r>
              <a:t/>
            </a:r>
            <a:endParaRPr sz="1200"/>
          </a:p>
          <a:p>
            <a:pPr indent="-304800" lvl="0" marL="457200" rtl="0" algn="l">
              <a:lnSpc>
                <a:spcPct val="100000"/>
              </a:lnSpc>
              <a:spcBef>
                <a:spcPts val="0"/>
              </a:spcBef>
              <a:spcAft>
                <a:spcPts val="0"/>
              </a:spcAft>
              <a:buSzPts val="1200"/>
              <a:buChar char="●"/>
            </a:pPr>
            <a:r>
              <a:rPr lang="en-US" sz="1200"/>
              <a:t>Then final CAC discussion and </a:t>
            </a:r>
            <a:r>
              <a:rPr lang="en-US" sz="1200"/>
              <a:t>official</a:t>
            </a:r>
            <a:r>
              <a:rPr lang="en-US" sz="1200"/>
              <a:t> vote - this will be managed by Chair</a:t>
            </a:r>
            <a:endParaRPr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59260292c8_0_3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1" name="Google Shape;901;g359260292c8_0_3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SzPts val="1200"/>
              <a:buAutoNum type="arabicPeriod"/>
            </a:pPr>
            <a:r>
              <a:rPr b="1" lang="en-US" sz="1200"/>
              <a:t>Facilities: </a:t>
            </a:r>
            <a:r>
              <a:rPr lang="en-US" sz="1200"/>
              <a:t>High-quality early learning spaces are key to healthy child development but many child care providers in Sonoma County simply can’t afford the cost of keeping their facilities safe and up to standard. Repairs like fixing HVAC systems, removing mold, upgrading flooring, or adapting spaces for infants and toddlers can cost tens of thousands of dollars, and most providers don’t have that kind of money. Some end up using credit cards, personal loans, or dipping into their savings just to get by. When First 5 Sonoma County administered two rounds of facilities grants in Santa Rosa with ARPA funds, we received more requests than we could fund, even with a $2.7 million budget. That shows how great the need is. This investment would support a new round of facilities grants, ranging from $25,000 to $300,000, to help both centers and family child care providers make urgent repairs, improve safety, and expand their ability to serve more children, especially infants and toddlers. This is one of the most direct ways we can support providers and increase access to safe, quality care, just as Measure I promises.</a:t>
            </a:r>
            <a:endParaRPr sz="1200"/>
          </a:p>
          <a:p>
            <a:pPr indent="-304800" lvl="0" marL="457200" rtl="0" algn="l">
              <a:lnSpc>
                <a:spcPct val="100000"/>
              </a:lnSpc>
              <a:spcBef>
                <a:spcPts val="0"/>
              </a:spcBef>
              <a:spcAft>
                <a:spcPts val="0"/>
              </a:spcAft>
              <a:buSzPts val="1200"/>
              <a:buAutoNum type="arabicPeriod"/>
            </a:pPr>
            <a:r>
              <a:rPr b="1" lang="en-US" sz="1200"/>
              <a:t>Mini-grants:</a:t>
            </a:r>
            <a:r>
              <a:rPr lang="en-US" sz="1200"/>
              <a:t> We know that the relationships between young children and their caregivers are what matter most but many early care providers don’t have the money to replace worn-out furniture, buy new learning toys, or invest in safety and outdoor equipment. They do this work out of love, but the costs add up fast, and their budgets are tight. This mini-grants investment would give providers small but meaningful funds to buy what they need whether that’s educational toys, culturally relevant books, safety supplies, or even basic technology to help run their business. These types of grants make a big difference in helping providers create safe, engaging spaces where children can grow and thrive. Past mini-grant cycles have had more requests than we could fund, so this is a chance to expand what’s working and help meet the growing demand, directly supporting Measure I’s goal to increase access to high-quality early learning.</a:t>
            </a:r>
            <a:endParaRPr sz="1200"/>
          </a:p>
          <a:p>
            <a:pPr indent="-304800" lvl="1" marL="914400" rtl="0" algn="l">
              <a:lnSpc>
                <a:spcPct val="100000"/>
              </a:lnSpc>
              <a:spcBef>
                <a:spcPts val="0"/>
              </a:spcBef>
              <a:spcAft>
                <a:spcPts val="0"/>
              </a:spcAft>
              <a:buSzPts val="1200"/>
              <a:buAutoNum type="alphaLcPeriod"/>
            </a:pPr>
            <a:r>
              <a:rPr lang="en-US" sz="1200"/>
              <a:t>Why now: The demand is there </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t/>
            </a:r>
            <a:endParaRPr sz="1200"/>
          </a:p>
          <a:p>
            <a:pPr indent="-304800" lvl="0" marL="457200" rtl="0" algn="l">
              <a:lnSpc>
                <a:spcPct val="100000"/>
              </a:lnSpc>
              <a:spcBef>
                <a:spcPts val="0"/>
              </a:spcBef>
              <a:spcAft>
                <a:spcPts val="0"/>
              </a:spcAft>
              <a:buSzPts val="1200"/>
              <a:buChar char="●"/>
            </a:pPr>
            <a:r>
              <a:rPr lang="en-US" sz="1200"/>
              <a:t>Leslie - if somebody asks why fund this now as an early recommendation, I think you can say demand is there, you already have experience and you dont think there is any reason to delay getting this funds out. </a:t>
            </a:r>
            <a:endParaRPr sz="1200"/>
          </a:p>
          <a:p>
            <a:pPr indent="-304800" lvl="0" marL="457200" rtl="0" algn="l">
              <a:lnSpc>
                <a:spcPct val="100000"/>
              </a:lnSpc>
              <a:spcBef>
                <a:spcPts val="0"/>
              </a:spcBef>
              <a:spcAft>
                <a:spcPts val="0"/>
              </a:spcAft>
              <a:buSzPts val="1200"/>
              <a:buChar char="●"/>
            </a:pPr>
            <a:r>
              <a:rPr b="1" lang="en-US" sz="1200"/>
              <a:t>I did not make any wording changes</a:t>
            </a:r>
            <a:r>
              <a:rPr lang="en-US" sz="1200"/>
              <a:t>; as an FYI Natalie is linking the strategies to the goal. I am not saying you need to, but if you want to be consistent then you can say having a high quality learning environment is one part of quality ECE</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444444"/>
              </a:buClr>
              <a:buSzPts val="1100"/>
              <a:buChar char="●"/>
            </a:pPr>
            <a:r>
              <a:rPr lang="en-US">
                <a:solidFill>
                  <a:srgbClr val="444444"/>
                </a:solidFill>
              </a:rPr>
              <a:t>Public comments are brief statements intended to inform the CAC and First 5 about the topic/Action Item</a:t>
            </a:r>
            <a:endParaRPr>
              <a:solidFill>
                <a:schemeClr val="dk1"/>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Comments from the public at public meetings do not include questions and is not intended to be a dialogue</a:t>
            </a:r>
            <a:endParaRPr>
              <a:solidFill>
                <a:srgbClr val="444444"/>
              </a:solidFill>
            </a:endParaRPr>
          </a:p>
          <a:p>
            <a:pPr indent="-298450" lvl="1" marL="914400" rtl="0" algn="l">
              <a:lnSpc>
                <a:spcPct val="115000"/>
              </a:lnSpc>
              <a:spcBef>
                <a:spcPts val="0"/>
              </a:spcBef>
              <a:spcAft>
                <a:spcPts val="0"/>
              </a:spcAft>
              <a:buClr>
                <a:srgbClr val="444444"/>
              </a:buClr>
              <a:buSzPts val="1100"/>
              <a:buChar char="○"/>
            </a:pPr>
            <a:r>
              <a:rPr lang="en-US">
                <a:solidFill>
                  <a:srgbClr val="444444"/>
                </a:solidFill>
              </a:rPr>
              <a:t>This means that after you make your comment, we will go to the next comment without discussion about your comment</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Appointed Council members and First 5 staff and consultants are discouraged from responding or discussing topics with the public (can potentially constitute a Brown Act violation)</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Time limits can (and typically will) be imposed per comment and/or for total time allotted </a:t>
            </a:r>
            <a:endParaRPr>
              <a:solidFill>
                <a:srgbClr val="444444"/>
              </a:solidFill>
            </a:endParaRPr>
          </a:p>
          <a:p>
            <a:pPr indent="0" lvl="0" marL="0" rtl="0" algn="l">
              <a:lnSpc>
                <a:spcPct val="115000"/>
              </a:lnSpc>
              <a:spcBef>
                <a:spcPts val="1200"/>
              </a:spcBef>
              <a:spcAft>
                <a:spcPts val="0"/>
              </a:spcAft>
              <a:buNone/>
            </a:pPr>
            <a:r>
              <a:rPr b="1" lang="en-US">
                <a:solidFill>
                  <a:srgbClr val="444444"/>
                </a:solidFill>
              </a:rPr>
              <a:t>Approval of April 24, 2025 CAC Meeting Minutes</a:t>
            </a:r>
            <a:endParaRPr b="1">
              <a:solidFill>
                <a:srgbClr val="444444"/>
              </a:solidFill>
            </a:endParaRPr>
          </a:p>
          <a:p>
            <a:pPr indent="0" lvl="0" marL="0" rtl="0" algn="l">
              <a:lnSpc>
                <a:spcPct val="115000"/>
              </a:lnSpc>
              <a:spcBef>
                <a:spcPts val="1200"/>
              </a:spcBef>
              <a:spcAft>
                <a:spcPts val="0"/>
              </a:spcAft>
              <a:buNone/>
            </a:pPr>
            <a:r>
              <a:rPr lang="en-US">
                <a:solidFill>
                  <a:srgbClr val="444444"/>
                </a:solidFill>
              </a:rPr>
              <a:t>As a reminder, the way that CAC approves an item, is that a CAC member makes a motion. So in this case, a member would say, I make the motion to approve the April 24th Meeting Minutes. Then, somebody would 2nd the motion simply by saying “I second the motion.” Then we would see if there is any discussion or public comment, and then the group votes.</a:t>
            </a:r>
            <a:endParaRPr>
              <a:solidFill>
                <a:srgbClr val="444444"/>
              </a:solidFill>
            </a:endParaRPr>
          </a:p>
          <a:p>
            <a:pPr indent="0" lvl="0" marL="0" rtl="0" algn="l">
              <a:lnSpc>
                <a:spcPct val="115000"/>
              </a:lnSpc>
              <a:spcBef>
                <a:spcPts val="1200"/>
              </a:spcBef>
              <a:spcAft>
                <a:spcPts val="0"/>
              </a:spcAft>
              <a:buNone/>
            </a:pPr>
            <a:r>
              <a:rPr lang="en-US">
                <a:solidFill>
                  <a:srgbClr val="444444"/>
                </a:solidFill>
              </a:rPr>
              <a:t>Per the CAC Bylaw, there needs to be ⅔ of the attending members present to pass a vote. Today we have “  “ so we need at least “  “ to pass a vote.</a:t>
            </a:r>
            <a:endParaRPr>
              <a:solidFill>
                <a:srgbClr val="444444"/>
              </a:solidFill>
            </a:endParaRPr>
          </a:p>
          <a:p>
            <a:pPr indent="-298450" lvl="0" marL="457200" rtl="0" algn="l">
              <a:lnSpc>
                <a:spcPct val="115000"/>
              </a:lnSpc>
              <a:spcBef>
                <a:spcPts val="1200"/>
              </a:spcBef>
              <a:spcAft>
                <a:spcPts val="0"/>
              </a:spcAft>
              <a:buClr>
                <a:srgbClr val="444444"/>
              </a:buClr>
              <a:buSzPts val="1100"/>
              <a:buChar char="●"/>
            </a:pPr>
            <a:r>
              <a:rPr lang="en-US">
                <a:solidFill>
                  <a:srgbClr val="444444"/>
                </a:solidFill>
              </a:rPr>
              <a:t>would somebody like to make a motion?</a:t>
            </a:r>
            <a:endParaRPr>
              <a:solidFill>
                <a:srgbClr val="444444"/>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b="1" lang="en-US">
                <a:solidFill>
                  <a:schemeClr val="dk1"/>
                </a:solidFill>
              </a:rPr>
              <a:t>Angie - Welcome </a:t>
            </a:r>
            <a:endParaRPr b="1">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b="1" lang="en-US">
                <a:solidFill>
                  <a:schemeClr val="dk1"/>
                </a:solidFill>
              </a:rPr>
              <a:t>Review Agenda</a:t>
            </a:r>
            <a:endParaRPr b="1">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a:solidFill>
                  <a:schemeClr val="dk1"/>
                </a:solidFill>
              </a:rPr>
              <a:t>Public Comment - Items that are NOT on the agenda</a:t>
            </a:r>
            <a:endParaRPr b="1">
              <a:solidFill>
                <a:schemeClr val="dk1"/>
              </a:solidFill>
            </a:endParaRPr>
          </a:p>
        </p:txBody>
      </p:sp>
      <p:sp>
        <p:nvSpPr>
          <p:cNvPr id="457" name="Google Shape;457;p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59260292c8_0_3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7" name="Google Shape;907;g359260292c8_0_3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t>Christina Proposed:</a:t>
            </a:r>
            <a:endParaRPr b="1" sz="1200"/>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A previous strategy “Fund Facilities Grants”  focuses on existing sites/homes. This strategy has two core parts. </a:t>
            </a:r>
            <a:r>
              <a:rPr b="1" lang="en-US" sz="1200">
                <a:solidFill>
                  <a:schemeClr val="dk1"/>
                </a:solidFill>
              </a:rPr>
              <a:t>First</a:t>
            </a:r>
            <a:r>
              <a:rPr lang="en-US" sz="1200">
                <a:solidFill>
                  <a:schemeClr val="dk1"/>
                </a:solidFill>
              </a:rPr>
              <a:t> is having an accurate assessment of countywide facilitates needs based on where children live and where existing facilitates are located.This is called a Facilities Needs Assessment.</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We need a Facilitates Needs Assessment because before we can invest in expanding early care and education facilities, we need to fully understand what the current landscape looks like across the county. We know there are places, like Sonoma Valley and Cotati/Rohnert Park, that are designated child care deserts, and we know the number of licensed providers has gone down over the years. </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We don’t have a full picture of where the gaps are, what facilities are outdated or underused, or which communities need the most support, especially when it comes to care for infants and toddlers, which is the hardest to find. </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b="1" lang="en-US" sz="1200">
                <a:solidFill>
                  <a:schemeClr val="dk1"/>
                </a:solidFill>
              </a:rPr>
              <a:t>The second part of this strategy </a:t>
            </a:r>
            <a:r>
              <a:rPr lang="en-US" sz="1200">
                <a:solidFill>
                  <a:schemeClr val="dk1"/>
                </a:solidFill>
              </a:rPr>
              <a:t>is reviewing County and City Planning and Building Policies and identifying where to propose changes. These changes could be things such as when a certain type of building is going through the permitting process, ECE needs must be considered. These needs would be specified in the updated policies. There are experts who have done this in other places in CA and had success in getting county and city planning and building approvals amended to consider ECE. Santa Barbara County and the City of Goleta (in Santa Barbara) is an example of a place that has done this. Having city and county policies consider ECE is a way to build facilitates in a sustainable way. </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As a whole, this planning investment would help us collect that data and build a roadmap for the future. It would look at things like land use policies, facility conditions, and where we might be able to co-locate child care in housing developments. It would also help us act quickly when programs are at risk of closing, like when state or federal funding shifts, so we can try to keep those slots available for families. This investment helps us plan for growth, respond to community needs, and build a stronger system that works for families and providers across Sonoma County. This kind of work would involve collaboration with cities, county departments, and key community partners, and would require bringing in consultant support to guide the technical pieces.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59260292c8_0_4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3" name="Google Shape;913;g359260292c8_0_4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rPr>
              <a:t>Christina Proposed:</a:t>
            </a:r>
            <a:endParaRPr b="1"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To create long-term solutions that help both families and early educators, we need time to plan together, especially with the people most impacted. This investment would cover the cost of planning activities like partner meetings, listening sessions, and community input to co-design two key pieces of Sonoma County’s early care system: a compensation model to better support and retain early educators, and a scholarship model to make child care more affordable for families. </a:t>
            </a:r>
            <a:endParaRPr sz="1200">
              <a:solidFill>
                <a:schemeClr val="dk1"/>
              </a:solidFill>
            </a:endParaRPr>
          </a:p>
          <a:p>
            <a:pPr indent="0" lvl="0" marL="0" rtl="0" algn="l">
              <a:lnSpc>
                <a:spcPct val="100000"/>
              </a:lnSpc>
              <a:spcBef>
                <a:spcPts val="0"/>
              </a:spcBef>
              <a:spcAft>
                <a:spcPts val="0"/>
              </a:spcAft>
              <a:buSzPts val="1100"/>
              <a:buNone/>
            </a:pPr>
            <a:r>
              <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The build a workforce compensation and a family scholarship programs, we need to build financial models showing how much we are able to invest for the current and projected size of the workforce. For families above existing income thresholds to receive child care subsidies, we need to understand the impact of different sliding scale options.This will require specialty skills.</a:t>
            </a:r>
            <a:endParaRPr sz="1200">
              <a:solidFill>
                <a:schemeClr val="dk1"/>
              </a:solidFill>
            </a:endParaRPr>
          </a:p>
          <a:p>
            <a:pPr indent="0" lvl="0" marL="457200" rtl="0" algn="l">
              <a:lnSpc>
                <a:spcPct val="100000"/>
              </a:lnSpc>
              <a:spcBef>
                <a:spcPts val="0"/>
              </a:spcBef>
              <a:spcAft>
                <a:spcPts val="0"/>
              </a:spcAft>
              <a:buSzPts val="1100"/>
              <a:buNone/>
            </a:pPr>
            <a:r>
              <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US" sz="1200">
                <a:solidFill>
                  <a:schemeClr val="dk1"/>
                </a:solidFill>
              </a:rPr>
              <a:t>This investment will helps us build an equitable and informed foundation, so future funding goes where it’s most needed and truly supports the Measure I goals of equity, access, and stability for children, families, and the workforce.This effort could be led by multiple consultants who can inform the design, lead community engagement, and develop an evaluation framework to lay the foundation for these models.</a:t>
            </a:r>
            <a:endParaRPr sz="1200"/>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g359260292c8_0_4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9" name="Google Shape;919;g359260292c8_0_4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SzPts val="1200"/>
              <a:buAutoNum type="arabicPeriod"/>
            </a:pPr>
            <a:r>
              <a:rPr b="1" lang="en-US" sz="1200"/>
              <a:t>Incentives for FCCH:</a:t>
            </a:r>
            <a:r>
              <a:rPr lang="en-US" sz="1200"/>
              <a:t> </a:t>
            </a:r>
            <a:endParaRPr sz="1200"/>
          </a:p>
          <a:p>
            <a:pPr indent="-304800" lvl="1" marL="914400" rtl="0" algn="l">
              <a:lnSpc>
                <a:spcPct val="100000"/>
              </a:lnSpc>
              <a:spcBef>
                <a:spcPts val="0"/>
              </a:spcBef>
              <a:spcAft>
                <a:spcPts val="0"/>
              </a:spcAft>
              <a:buSzPts val="1200"/>
              <a:buChar char="○"/>
            </a:pPr>
            <a:r>
              <a:rPr lang="en-US" sz="1200"/>
              <a:t>Family child care providers are the backbone of our early care system, especially for families who work nontraditional hours or need specialized care. Yet they are among the most under-resourced in the field. </a:t>
            </a:r>
            <a:endParaRPr sz="1200"/>
          </a:p>
          <a:p>
            <a:pPr indent="-304800" lvl="1" marL="914400" rtl="0" algn="l">
              <a:lnSpc>
                <a:spcPct val="100000"/>
              </a:lnSpc>
              <a:spcBef>
                <a:spcPts val="0"/>
              </a:spcBef>
              <a:spcAft>
                <a:spcPts val="0"/>
              </a:spcAft>
              <a:buSzPts val="1200"/>
              <a:buChar char="○"/>
            </a:pPr>
            <a:r>
              <a:rPr lang="en-US" sz="1200"/>
              <a:t>This investment would provide financial incentives to family child care providers offering care that’s in critically short supply, like infant and toddler care, evening or weekend hours, or care for children with special needs. These types of care are often harder to find and more demanding to provide, yet they are essential for working families across Sonoma County. </a:t>
            </a:r>
            <a:r>
              <a:rPr lang="en-US" sz="1200">
                <a:solidFill>
                  <a:srgbClr val="FF0000"/>
                </a:solidFill>
              </a:rPr>
              <a:t>Sadly, large percentages of FCC and their families are on public benefits because their wages are so low (added).</a:t>
            </a:r>
            <a:r>
              <a:rPr lang="en-US" sz="1200"/>
              <a:t> </a:t>
            </a:r>
            <a:endParaRPr sz="1200"/>
          </a:p>
          <a:p>
            <a:pPr indent="-304800" lvl="1" marL="914400" rtl="0" algn="l">
              <a:lnSpc>
                <a:spcPct val="100000"/>
              </a:lnSpc>
              <a:spcBef>
                <a:spcPts val="0"/>
              </a:spcBef>
              <a:spcAft>
                <a:spcPts val="0"/>
              </a:spcAft>
              <a:buSzPts val="1200"/>
              <a:buChar char="○"/>
            </a:pPr>
            <a:r>
              <a:rPr lang="en-US" sz="1200"/>
              <a:t>Offering incentives not only acknowledges the value of this work, it helps stabilize and retain a segment of the workforce that is essential to expanding access in line with Measure I’s goals. </a:t>
            </a:r>
            <a:r>
              <a:rPr lang="en-US" sz="1200">
                <a:solidFill>
                  <a:srgbClr val="FF0000"/>
                </a:solidFill>
              </a:rPr>
              <a:t>These incentives may change after the work of the done in the previous strategy done to create a comprehensive ECE Workforce Compensation Plan.  However, due to the critical shortage of infant and toddler care which is often provided by FCC and due to the extremely low wages earned by most FCC, I am recommending this as an intermediate step so that FCC are not waiting nearly 1.5 years for relief under the main strategic plan. (added) - (Leslie I will go over the timeline in previous slides.)</a:t>
            </a:r>
            <a:endParaRPr sz="1200">
              <a:solidFill>
                <a:srgbClr val="FF0000"/>
              </a:solidFill>
            </a:endParaRPr>
          </a:p>
          <a:p>
            <a:pPr indent="-304800" lvl="0" marL="457200" rtl="0" algn="l">
              <a:lnSpc>
                <a:spcPct val="100000"/>
              </a:lnSpc>
              <a:spcBef>
                <a:spcPts val="0"/>
              </a:spcBef>
              <a:spcAft>
                <a:spcPts val="0"/>
              </a:spcAft>
              <a:buSzPts val="1200"/>
              <a:buAutoNum type="arabicPeriod"/>
            </a:pPr>
            <a:r>
              <a:rPr b="1" lang="en-US" sz="1200"/>
              <a:t>Apprenticeship Program: </a:t>
            </a:r>
            <a:endParaRPr b="1" sz="1200"/>
          </a:p>
          <a:p>
            <a:pPr indent="-304800" lvl="1" marL="914400" rtl="0" algn="l">
              <a:lnSpc>
                <a:spcPct val="100000"/>
              </a:lnSpc>
              <a:spcBef>
                <a:spcPts val="0"/>
              </a:spcBef>
              <a:spcAft>
                <a:spcPts val="0"/>
              </a:spcAft>
              <a:buSzPts val="1200"/>
              <a:buChar char="○"/>
            </a:pPr>
            <a:r>
              <a:rPr lang="en-US" sz="1200"/>
              <a:t>The early care and education field is facing a workforce crisis, and without new strategies to recruit and retain educators, we can't expand access for families. The Sonoma County ECE Apprenticeship Program is a critical pipeline for developing a local, skilled workforce. It offers a paid pathway that combines hands-on experience with mentorship and college coursework while embedding individualized supports at the junior college through services such as tutoring and technical assistance. </a:t>
            </a:r>
            <a:endParaRPr sz="1200"/>
          </a:p>
          <a:p>
            <a:pPr indent="-304800" lvl="1" marL="914400" rtl="0" algn="l">
              <a:lnSpc>
                <a:spcPct val="100000"/>
              </a:lnSpc>
              <a:spcBef>
                <a:spcPts val="0"/>
              </a:spcBef>
              <a:spcAft>
                <a:spcPts val="0"/>
              </a:spcAft>
              <a:buSzPts val="1200"/>
              <a:buChar char="○"/>
            </a:pPr>
            <a:r>
              <a:rPr lang="en-US" sz="1200"/>
              <a:t>This investment would help cover apprentice salaries at participating early learning programs. It would also support staffing at Santa Rosa Junior College to implement the program and begin building the capacity needed to sustain and scale it over time. This program was piloted with time-limited grant funding, and now needs local investment to continue and to grow into the long-term solution Sonoma County needs to address its early educator shortage.</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solidFill>
                  <a:srgbClr val="FF0000"/>
                </a:solidFill>
              </a:rPr>
              <a:t>Changes made in red</a:t>
            </a:r>
            <a:endParaRPr sz="1200">
              <a:solidFill>
                <a:srgbClr val="FF0000"/>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359260292c8_0_5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g359260292c8_0_5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200"/>
              <a:t>Families can’t access resources they don't know exist. A multilingual, mixed-media communication campaign would raise public awareness about the importance of early brain development, the value of quality early care and education, and how to connect to trusted local ECE resources. This is especially critical for families who are new to parenting, new to the county, or navigating language or access barriers. The campaign would center equity by reaching families in culturally relevant ways, on social media, radio, print, and in community spaces with clear, consistent messages in the languages they speak. It's an essential strategy to ensure public investments actually reach the families they're intended to support, while reinforcing the long-term value of early learning.</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i="1" lang="en-US" sz="1200"/>
              <a:t>No changes from Christina </a:t>
            </a:r>
            <a:endParaRPr i="1"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59260292c8_0_5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1" name="Google Shape;931;g359260292c8_0_5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Christina comment - I will cover this when I do it for health, which will be before you.</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b="1" lang="en-US" sz="1300"/>
              <a:t>Leslie talking point:</a:t>
            </a:r>
            <a:endParaRPr b="1" sz="1300"/>
          </a:p>
          <a:p>
            <a:pPr indent="-311150" lvl="0" marL="457200" rtl="0" algn="l">
              <a:lnSpc>
                <a:spcPct val="100000"/>
              </a:lnSpc>
              <a:spcBef>
                <a:spcPts val="0"/>
              </a:spcBef>
              <a:spcAft>
                <a:spcPts val="0"/>
              </a:spcAft>
              <a:buSzPts val="1300"/>
              <a:buChar char="●"/>
            </a:pPr>
            <a:r>
              <a:rPr lang="en-US" sz="1300"/>
              <a:t>This is cost sharing for the same external evaluation consultant that you heard about in the health section</a:t>
            </a:r>
            <a:endParaRPr sz="13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5bb06f3724_0_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7" name="Google Shape;937;g35bb06f3724_0_3: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g355e0d0aec7_1_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4" name="Google Shape;944;g355e0d0aec7_1_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51ce6ff97e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1" name="Google Shape;951;g351ce6ff97e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500"/>
              <a:t>This will include all ECE items other than Workforce Compensation </a:t>
            </a:r>
            <a:endParaRPr sz="150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34cb613946a_0_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57" name="Google Shape;957;g34cb613946a_0_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51c49e823f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4" name="Google Shape;464;g351c49e823f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600">
                <a:solidFill>
                  <a:schemeClr val="dk1"/>
                </a:solidFill>
              </a:rPr>
              <a:t>(each member read one agreement, start with Isabel who will be seated at one of the ends next to Joseline)</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330200" lvl="0" marL="457200" rtl="0" algn="l">
              <a:spcBef>
                <a:spcPts val="0"/>
              </a:spcBef>
              <a:spcAft>
                <a:spcPts val="0"/>
              </a:spcAft>
              <a:buClr>
                <a:schemeClr val="dk1"/>
              </a:buClr>
              <a:buSzPts val="1600"/>
              <a:buChar char="●"/>
            </a:pPr>
            <a:r>
              <a:rPr lang="en-US" sz="1600">
                <a:solidFill>
                  <a:schemeClr val="dk1"/>
                </a:solidFill>
              </a:rPr>
              <a:t>Adriana Arrizón </a:t>
            </a:r>
            <a:r>
              <a:rPr lang="en-US" sz="1600">
                <a:solidFill>
                  <a:schemeClr val="dk1"/>
                </a:solidFill>
              </a:rPr>
              <a:t>proposed</a:t>
            </a:r>
            <a:r>
              <a:rPr lang="en-US" sz="1600">
                <a:solidFill>
                  <a:schemeClr val="dk1"/>
                </a:solidFill>
              </a:rPr>
              <a:t> </a:t>
            </a:r>
            <a:r>
              <a:rPr lang="en-US" sz="1600">
                <a:solidFill>
                  <a:schemeClr val="dk1"/>
                </a:solidFill>
              </a:rPr>
              <a:t>the</a:t>
            </a:r>
            <a:r>
              <a:rPr lang="en-US" sz="1600">
                <a:solidFill>
                  <a:schemeClr val="dk1"/>
                </a:solidFill>
              </a:rPr>
              <a:t> Community Agreements that are in your packet</a:t>
            </a:r>
            <a:endParaRPr sz="1600">
              <a:solidFill>
                <a:schemeClr val="dk1"/>
              </a:solidFill>
            </a:endParaRPr>
          </a:p>
          <a:p>
            <a:pPr indent="-330200" lvl="0" marL="457200" rtl="0" algn="l">
              <a:spcBef>
                <a:spcPts val="0"/>
              </a:spcBef>
              <a:spcAft>
                <a:spcPts val="0"/>
              </a:spcAft>
              <a:buClr>
                <a:schemeClr val="dk1"/>
              </a:buClr>
              <a:buSzPts val="1600"/>
              <a:buChar char="●"/>
            </a:pPr>
            <a:r>
              <a:rPr lang="en-US" sz="1600">
                <a:solidFill>
                  <a:schemeClr val="dk1"/>
                </a:solidFill>
              </a:rPr>
              <a:t>We are going to go around the table and have each CAC member read off one agreement</a:t>
            </a:r>
            <a:endParaRPr sz="1600">
              <a:solidFill>
                <a:schemeClr val="dk1"/>
              </a:solidFill>
            </a:endParaRPr>
          </a:p>
          <a:p>
            <a:pPr indent="-330200" lvl="0" marL="457200" rtl="0" algn="l">
              <a:spcBef>
                <a:spcPts val="0"/>
              </a:spcBef>
              <a:spcAft>
                <a:spcPts val="0"/>
              </a:spcAft>
              <a:buClr>
                <a:schemeClr val="dk1"/>
              </a:buClr>
              <a:buSzPts val="1600"/>
              <a:buChar char="●"/>
            </a:pPr>
            <a:r>
              <a:rPr lang="en-US" sz="1600">
                <a:solidFill>
                  <a:schemeClr val="dk1"/>
                </a:solidFill>
              </a:rPr>
              <a:t>Let’s start with Isabel</a:t>
            </a:r>
            <a:endParaRPr sz="1600">
              <a:solidFill>
                <a:schemeClr val="dk1"/>
              </a:solidFill>
            </a:endParaRPr>
          </a:p>
          <a:p>
            <a:pPr indent="-330200" lvl="0" marL="457200" rtl="0" algn="l">
              <a:spcBef>
                <a:spcPts val="0"/>
              </a:spcBef>
              <a:spcAft>
                <a:spcPts val="0"/>
              </a:spcAft>
              <a:buClr>
                <a:schemeClr val="dk1"/>
              </a:buClr>
              <a:buSzPts val="1600"/>
              <a:buChar char="●"/>
            </a:pPr>
            <a:r>
              <a:rPr lang="en-US" sz="1600">
                <a:solidFill>
                  <a:schemeClr val="dk1"/>
                </a:solidFill>
              </a:rPr>
              <a:t>If you have suggestions to add/modify please send an email to Yvette  </a:t>
            </a:r>
            <a:endParaRPr sz="15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51ce6ff97e_0_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9" name="Google Shape;469;g351ce6ff97e_0_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Now we will move to electing the chair and vice chair of the CAC</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5714f6af6b_0_105:notes"/>
          <p:cNvSpPr txBox="1"/>
          <p:nvPr>
            <p:ph idx="1" type="body"/>
          </p:nvPr>
        </p:nvSpPr>
        <p:spPr>
          <a:xfrm>
            <a:off x="1387164" y="1563615"/>
            <a:ext cx="11097600" cy="148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1200">
                <a:solidFill>
                  <a:schemeClr val="dk1"/>
                </a:solidFill>
              </a:rPr>
              <a:t>These were only nominations we received</a:t>
            </a:r>
            <a:endParaRPr b="1" sz="1200">
              <a:solidFill>
                <a:schemeClr val="dk1"/>
              </a:solidFill>
            </a:endParaRPr>
          </a:p>
          <a:p>
            <a:pPr indent="0" lvl="0" marL="0" rtl="0" algn="l">
              <a:lnSpc>
                <a:spcPct val="115000"/>
              </a:lnSpc>
              <a:spcBef>
                <a:spcPts val="0"/>
              </a:spcBef>
              <a:spcAft>
                <a:spcPts val="0"/>
              </a:spcAft>
              <a:buNone/>
            </a:pPr>
            <a:r>
              <a:t/>
            </a:r>
            <a:endParaRPr b="1" sz="1200">
              <a:solidFill>
                <a:schemeClr val="dk1"/>
              </a:solidFill>
            </a:endParaRPr>
          </a:p>
          <a:p>
            <a:pPr indent="0" lvl="0" marL="0" rtl="0" algn="l">
              <a:lnSpc>
                <a:spcPct val="115000"/>
              </a:lnSpc>
              <a:spcBef>
                <a:spcPts val="0"/>
              </a:spcBef>
              <a:spcAft>
                <a:spcPts val="0"/>
              </a:spcAft>
              <a:buNone/>
            </a:pPr>
            <a:r>
              <a:rPr b="1" lang="en-US" sz="1200">
                <a:solidFill>
                  <a:schemeClr val="dk1"/>
                </a:solidFill>
              </a:rPr>
              <a:t>Would somebody like to make a motion to approve the officer slate, which means both the chair and vice chair?</a:t>
            </a:r>
            <a:endParaRPr b="1" sz="1200">
              <a:solidFill>
                <a:schemeClr val="dk1"/>
              </a:solidFill>
            </a:endParaRPr>
          </a:p>
        </p:txBody>
      </p:sp>
      <p:sp>
        <p:nvSpPr>
          <p:cNvPr id="474" name="Google Shape;474;g35714f6af6b_0_105:notes"/>
          <p:cNvSpPr/>
          <p:nvPr>
            <p:ph idx="2" type="sldImg"/>
          </p:nvPr>
        </p:nvSpPr>
        <p:spPr>
          <a:xfrm>
            <a:off x="4334933" y="246698"/>
            <a:ext cx="5202000" cy="1234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51ce6ff97e_0_1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g351ce6ff97e_0_1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SzPts val="1200"/>
              <a:buChar char="●"/>
            </a:pPr>
            <a:r>
              <a:rPr lang="en-US" sz="1200"/>
              <a:t>This part of the presentation shares some key data related to Measure I</a:t>
            </a:r>
            <a:endParaRPr sz="1200"/>
          </a:p>
          <a:p>
            <a:pPr indent="-304800" lvl="0" marL="457200" rtl="0" algn="l">
              <a:lnSpc>
                <a:spcPct val="100000"/>
              </a:lnSpc>
              <a:spcBef>
                <a:spcPts val="0"/>
              </a:spcBef>
              <a:spcAft>
                <a:spcPts val="0"/>
              </a:spcAft>
              <a:buSzPts val="1200"/>
              <a:buChar char="●"/>
            </a:pPr>
            <a:r>
              <a:rPr lang="en-US" sz="1200"/>
              <a:t>For CAC members, this data comes from the Data Landscape Report you </a:t>
            </a:r>
            <a:r>
              <a:rPr lang="en-US" sz="1200"/>
              <a:t>received</a:t>
            </a:r>
            <a:r>
              <a:rPr lang="en-US" sz="1200"/>
              <a:t> as part of your packet</a:t>
            </a:r>
            <a:endParaRPr sz="1200"/>
          </a:p>
          <a:p>
            <a:pPr indent="-304800" lvl="0" marL="457200" rtl="0" algn="l">
              <a:lnSpc>
                <a:spcPct val="100000"/>
              </a:lnSpc>
              <a:spcBef>
                <a:spcPts val="0"/>
              </a:spcBef>
              <a:spcAft>
                <a:spcPts val="0"/>
              </a:spcAft>
              <a:buSzPts val="1200"/>
              <a:buChar char="●"/>
            </a:pPr>
            <a:r>
              <a:rPr lang="en-US" sz="1200"/>
              <a:t>It is not intended to be all </a:t>
            </a:r>
            <a:r>
              <a:rPr lang="en-US" sz="1200"/>
              <a:t>relevant</a:t>
            </a:r>
            <a:r>
              <a:rPr lang="en-US" sz="1200"/>
              <a:t> data</a:t>
            </a:r>
            <a:endParaRPr sz="1200"/>
          </a:p>
          <a:p>
            <a:pPr indent="-304800" lvl="0" marL="457200" rtl="0" algn="l">
              <a:lnSpc>
                <a:spcPct val="100000"/>
              </a:lnSpc>
              <a:spcBef>
                <a:spcPts val="0"/>
              </a:spcBef>
              <a:spcAft>
                <a:spcPts val="0"/>
              </a:spcAft>
              <a:buSzPts val="1200"/>
              <a:buChar char="●"/>
            </a:pPr>
            <a:r>
              <a:rPr lang="en-US" sz="1200"/>
              <a:t>We have members that are more health focused, some that are ECE focused, and some parent </a:t>
            </a:r>
            <a:r>
              <a:rPr lang="en-US" sz="1200"/>
              <a:t>representatives</a:t>
            </a:r>
            <a:r>
              <a:rPr lang="en-US" sz="1200"/>
              <a:t>. This is intended to provide some leveling of information so that all CAC members have at least a big picture overview of the data related to Measure I</a:t>
            </a:r>
            <a:endParaRPr sz="1200"/>
          </a:p>
          <a:p>
            <a:pPr indent="-304800" lvl="0" marL="457200" rtl="0" algn="l">
              <a:lnSpc>
                <a:spcPct val="100000"/>
              </a:lnSpc>
              <a:spcBef>
                <a:spcPts val="0"/>
              </a:spcBef>
              <a:spcAft>
                <a:spcPts val="0"/>
              </a:spcAft>
              <a:buSzPts val="1200"/>
              <a:buChar char="●"/>
            </a:pPr>
            <a:r>
              <a:rPr lang="en-US" sz="1200"/>
              <a:t>Next month and for each focused discussion, there will be a section of the meeting where data is shared </a:t>
            </a:r>
            <a:r>
              <a:rPr lang="en-US" sz="1200"/>
              <a:t>that</a:t>
            </a:r>
            <a:r>
              <a:rPr lang="en-US" sz="1200"/>
              <a:t> is </a:t>
            </a:r>
            <a:r>
              <a:rPr lang="en-US" sz="1200"/>
              <a:t>relevant</a:t>
            </a:r>
            <a:r>
              <a:rPr lang="en-US" sz="1200"/>
              <a:t> to each meeting topic</a:t>
            </a:r>
            <a:endParaRPr sz="1200"/>
          </a:p>
          <a:p>
            <a:pPr indent="0" lvl="0" marL="0" rtl="0" algn="l">
              <a:lnSpc>
                <a:spcPct val="100000"/>
              </a:lnSpc>
              <a:spcBef>
                <a:spcPts val="0"/>
              </a:spcBef>
              <a:spcAft>
                <a:spcPts val="0"/>
              </a:spcAft>
              <a:buNone/>
            </a:pPr>
            <a:r>
              <a:t/>
            </a:r>
            <a:endParaRPr sz="1200"/>
          </a:p>
          <a:p>
            <a:pPr indent="0" lvl="0" marL="0" rtl="0" algn="l">
              <a:lnSpc>
                <a:spcPct val="100000"/>
              </a:lnSpc>
              <a:spcBef>
                <a:spcPts val="0"/>
              </a:spcBef>
              <a:spcAft>
                <a:spcPts val="0"/>
              </a:spcAft>
              <a:buNone/>
            </a:pPr>
            <a:r>
              <a:rPr lang="en-US" sz="1200"/>
              <a:t>My plan is to go </a:t>
            </a:r>
            <a:r>
              <a:rPr lang="en-US" sz="1200"/>
              <a:t>through</a:t>
            </a:r>
            <a:r>
              <a:rPr lang="en-US" sz="1200"/>
              <a:t> these </a:t>
            </a:r>
            <a:r>
              <a:rPr lang="en-US" sz="1200"/>
              <a:t>fairy</a:t>
            </a:r>
            <a:r>
              <a:rPr lang="en-US" sz="1200"/>
              <a:t> </a:t>
            </a:r>
            <a:r>
              <a:rPr lang="en-US" sz="1200"/>
              <a:t>quickly so that we have sufficient time for the recommendations.</a:t>
            </a:r>
            <a:endParaRPr sz="1200"/>
          </a:p>
          <a:p>
            <a:pPr indent="0" lvl="0" marL="0" rtl="0" algn="l">
              <a:lnSpc>
                <a:spcPct val="100000"/>
              </a:lnSpc>
              <a:spcBef>
                <a:spcPts val="0"/>
              </a:spcBef>
              <a:spcAft>
                <a:spcPts val="0"/>
              </a:spcAft>
              <a:buNone/>
            </a:pPr>
            <a:r>
              <a:rPr lang="en-US" sz="1200"/>
              <a:t>If you have a question, please feel free to jump in at any point, or you can wait until the end where I will pause for questions/comments</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image" Target="../media/image14.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 Id="rId3"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 Id="rId3"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png"/><Relationship Id="rId3"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png"/><Relationship Id="rId3"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 Id="rId3"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 Id="rId3"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28.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6.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jpg"/><Relationship Id="rId3" Type="http://schemas.openxmlformats.org/officeDocument/2006/relationships/image" Target="../media/image19.png"/><Relationship Id="rId4"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7.png"/><Relationship Id="rId3"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1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 Id="rId3" Type="http://schemas.openxmlformats.org/officeDocument/2006/relationships/image" Target="../media/image1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g35714f6af6b_0_155"/>
          <p:cNvSpPr txBox="1"/>
          <p:nvPr>
            <p:ph type="title"/>
          </p:nvPr>
        </p:nvSpPr>
        <p:spPr>
          <a:xfrm>
            <a:off x="67183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 name="Google Shape;82;g35714f6af6b_0_155"/>
          <p:cNvSpPr txBox="1"/>
          <p:nvPr>
            <p:ph idx="1" type="body"/>
          </p:nvPr>
        </p:nvSpPr>
        <p:spPr>
          <a:xfrm>
            <a:off x="671830" y="1344930"/>
            <a:ext cx="4126200" cy="659100"/>
          </a:xfrm>
          <a:prstGeom prst="rect">
            <a:avLst/>
          </a:prstGeom>
          <a:noFill/>
          <a:ln>
            <a:noFill/>
          </a:ln>
        </p:spPr>
        <p:txBody>
          <a:bodyPr anchorCtr="0" anchor="b"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900"/>
              <a:buNone/>
              <a:defRPr b="1" sz="190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300"/>
              <a:buNone/>
              <a:defRPr b="1" sz="1300"/>
            </a:lvl4pPr>
            <a:lvl5pPr indent="-228600" lvl="4" marL="2286000" algn="l">
              <a:lnSpc>
                <a:spcPct val="90000"/>
              </a:lnSpc>
              <a:spcBef>
                <a:spcPts val="400"/>
              </a:spcBef>
              <a:spcAft>
                <a:spcPts val="0"/>
              </a:spcAft>
              <a:buClr>
                <a:schemeClr val="dk1"/>
              </a:buClr>
              <a:buSzPts val="1300"/>
              <a:buNone/>
              <a:defRPr b="1" sz="1300"/>
            </a:lvl5pPr>
            <a:lvl6pPr indent="-228600" lvl="5" marL="2743200" algn="l">
              <a:lnSpc>
                <a:spcPct val="90000"/>
              </a:lnSpc>
              <a:spcBef>
                <a:spcPts val="400"/>
              </a:spcBef>
              <a:spcAft>
                <a:spcPts val="0"/>
              </a:spcAft>
              <a:buClr>
                <a:schemeClr val="dk1"/>
              </a:buClr>
              <a:buSzPts val="1300"/>
              <a:buNone/>
              <a:defRPr b="1" sz="1300"/>
            </a:lvl6pPr>
            <a:lvl7pPr indent="-228600" lvl="6" marL="3200400" algn="l">
              <a:lnSpc>
                <a:spcPct val="90000"/>
              </a:lnSpc>
              <a:spcBef>
                <a:spcPts val="400"/>
              </a:spcBef>
              <a:spcAft>
                <a:spcPts val="0"/>
              </a:spcAft>
              <a:buClr>
                <a:schemeClr val="dk1"/>
              </a:buClr>
              <a:buSzPts val="1300"/>
              <a:buNone/>
              <a:defRPr b="1" sz="1300"/>
            </a:lvl7pPr>
            <a:lvl8pPr indent="-228600" lvl="7" marL="3657600" algn="l">
              <a:lnSpc>
                <a:spcPct val="90000"/>
              </a:lnSpc>
              <a:spcBef>
                <a:spcPts val="400"/>
              </a:spcBef>
              <a:spcAft>
                <a:spcPts val="0"/>
              </a:spcAft>
              <a:buClr>
                <a:schemeClr val="dk1"/>
              </a:buClr>
              <a:buSzPts val="1300"/>
              <a:buNone/>
              <a:defRPr b="1" sz="1300"/>
            </a:lvl8pPr>
            <a:lvl9pPr indent="-228600" lvl="8" marL="4114800" algn="l">
              <a:lnSpc>
                <a:spcPct val="90000"/>
              </a:lnSpc>
              <a:spcBef>
                <a:spcPts val="400"/>
              </a:spcBef>
              <a:spcAft>
                <a:spcPts val="0"/>
              </a:spcAft>
              <a:buClr>
                <a:schemeClr val="dk1"/>
              </a:buClr>
              <a:buSzPts val="1300"/>
              <a:buNone/>
              <a:defRPr b="1" sz="1300"/>
            </a:lvl9pPr>
          </a:lstStyle>
          <a:p/>
        </p:txBody>
      </p:sp>
      <p:sp>
        <p:nvSpPr>
          <p:cNvPr id="83" name="Google Shape;83;g35714f6af6b_0_155"/>
          <p:cNvSpPr txBox="1"/>
          <p:nvPr>
            <p:ph idx="2" type="body"/>
          </p:nvPr>
        </p:nvSpPr>
        <p:spPr>
          <a:xfrm>
            <a:off x="671830" y="2004060"/>
            <a:ext cx="4126200" cy="29478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g35714f6af6b_0_155"/>
          <p:cNvSpPr txBox="1"/>
          <p:nvPr>
            <p:ph idx="3" type="body"/>
          </p:nvPr>
        </p:nvSpPr>
        <p:spPr>
          <a:xfrm>
            <a:off x="4937760" y="1344930"/>
            <a:ext cx="4146600" cy="659100"/>
          </a:xfrm>
          <a:prstGeom prst="rect">
            <a:avLst/>
          </a:prstGeom>
          <a:noFill/>
          <a:ln>
            <a:noFill/>
          </a:ln>
        </p:spPr>
        <p:txBody>
          <a:bodyPr anchorCtr="0" anchor="b"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900"/>
              <a:buNone/>
              <a:defRPr b="1" sz="190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300"/>
              <a:buNone/>
              <a:defRPr b="1" sz="1300"/>
            </a:lvl4pPr>
            <a:lvl5pPr indent="-228600" lvl="4" marL="2286000" algn="l">
              <a:lnSpc>
                <a:spcPct val="90000"/>
              </a:lnSpc>
              <a:spcBef>
                <a:spcPts val="400"/>
              </a:spcBef>
              <a:spcAft>
                <a:spcPts val="0"/>
              </a:spcAft>
              <a:buClr>
                <a:schemeClr val="dk1"/>
              </a:buClr>
              <a:buSzPts val="1300"/>
              <a:buNone/>
              <a:defRPr b="1" sz="1300"/>
            </a:lvl5pPr>
            <a:lvl6pPr indent="-228600" lvl="5" marL="2743200" algn="l">
              <a:lnSpc>
                <a:spcPct val="90000"/>
              </a:lnSpc>
              <a:spcBef>
                <a:spcPts val="400"/>
              </a:spcBef>
              <a:spcAft>
                <a:spcPts val="0"/>
              </a:spcAft>
              <a:buClr>
                <a:schemeClr val="dk1"/>
              </a:buClr>
              <a:buSzPts val="1300"/>
              <a:buNone/>
              <a:defRPr b="1" sz="1300"/>
            </a:lvl6pPr>
            <a:lvl7pPr indent="-228600" lvl="6" marL="3200400" algn="l">
              <a:lnSpc>
                <a:spcPct val="90000"/>
              </a:lnSpc>
              <a:spcBef>
                <a:spcPts val="400"/>
              </a:spcBef>
              <a:spcAft>
                <a:spcPts val="0"/>
              </a:spcAft>
              <a:buClr>
                <a:schemeClr val="dk1"/>
              </a:buClr>
              <a:buSzPts val="1300"/>
              <a:buNone/>
              <a:defRPr b="1" sz="1300"/>
            </a:lvl7pPr>
            <a:lvl8pPr indent="-228600" lvl="7" marL="3657600" algn="l">
              <a:lnSpc>
                <a:spcPct val="90000"/>
              </a:lnSpc>
              <a:spcBef>
                <a:spcPts val="400"/>
              </a:spcBef>
              <a:spcAft>
                <a:spcPts val="0"/>
              </a:spcAft>
              <a:buClr>
                <a:schemeClr val="dk1"/>
              </a:buClr>
              <a:buSzPts val="1300"/>
              <a:buNone/>
              <a:defRPr b="1" sz="1300"/>
            </a:lvl8pPr>
            <a:lvl9pPr indent="-228600" lvl="8" marL="4114800" algn="l">
              <a:lnSpc>
                <a:spcPct val="90000"/>
              </a:lnSpc>
              <a:spcBef>
                <a:spcPts val="400"/>
              </a:spcBef>
              <a:spcAft>
                <a:spcPts val="0"/>
              </a:spcAft>
              <a:buClr>
                <a:schemeClr val="dk1"/>
              </a:buClr>
              <a:buSzPts val="1300"/>
              <a:buNone/>
              <a:defRPr b="1" sz="1300"/>
            </a:lvl9pPr>
          </a:lstStyle>
          <a:p/>
        </p:txBody>
      </p:sp>
      <p:sp>
        <p:nvSpPr>
          <p:cNvPr id="85" name="Google Shape;85;g35714f6af6b_0_155"/>
          <p:cNvSpPr txBox="1"/>
          <p:nvPr>
            <p:ph idx="4" type="body"/>
          </p:nvPr>
        </p:nvSpPr>
        <p:spPr>
          <a:xfrm>
            <a:off x="4937760" y="2004060"/>
            <a:ext cx="4146600" cy="29478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6" name="Google Shape;86;g35714f6af6b_0_155"/>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 name="Google Shape;87;g35714f6af6b_0_155"/>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 name="Google Shape;88;g35714f6af6b_0_155"/>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g35714f6af6b_0_164"/>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 name="Google Shape;91;g35714f6af6b_0_164"/>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 name="Google Shape;92;g35714f6af6b_0_164"/>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g35714f6af6b_0_164"/>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5714f6af6b_0_169"/>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g35714f6af6b_0_169"/>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 name="Google Shape;97;g35714f6af6b_0_169"/>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8" name="Shape 98"/>
        <p:cNvGrpSpPr/>
        <p:nvPr/>
      </p:nvGrpSpPr>
      <p:grpSpPr>
        <a:xfrm>
          <a:off x="0" y="0"/>
          <a:ext cx="0" cy="0"/>
          <a:chOff x="0" y="0"/>
          <a:chExt cx="0" cy="0"/>
        </a:xfrm>
      </p:grpSpPr>
      <p:sp>
        <p:nvSpPr>
          <p:cNvPr id="99" name="Google Shape;99;g35714f6af6b_0_173"/>
          <p:cNvSpPr txBox="1"/>
          <p:nvPr>
            <p:ph type="title"/>
          </p:nvPr>
        </p:nvSpPr>
        <p:spPr>
          <a:xfrm>
            <a:off x="671830" y="365760"/>
            <a:ext cx="3145800" cy="1280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2600"/>
              <a:buFont typeface="Play"/>
              <a:buNone/>
              <a:defRPr sz="2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g35714f6af6b_0_173"/>
          <p:cNvSpPr txBox="1"/>
          <p:nvPr>
            <p:ph idx="1" type="body"/>
          </p:nvPr>
        </p:nvSpPr>
        <p:spPr>
          <a:xfrm>
            <a:off x="4146550" y="789940"/>
            <a:ext cx="4937700" cy="3898800"/>
          </a:xfrm>
          <a:prstGeom prst="rect">
            <a:avLst/>
          </a:prstGeom>
          <a:noFill/>
          <a:ln>
            <a:noFill/>
          </a:ln>
        </p:spPr>
        <p:txBody>
          <a:bodyPr anchorCtr="0" anchor="t" bIns="36550" lIns="73150" spcFirstLastPara="1" rIns="73150" wrap="square" tIns="36550">
            <a:normAutofit/>
          </a:bodyPr>
          <a:lstStyle>
            <a:lvl1pPr indent="-393700" lvl="0" marL="457200" algn="l">
              <a:lnSpc>
                <a:spcPct val="90000"/>
              </a:lnSpc>
              <a:spcBef>
                <a:spcPts val="800"/>
              </a:spcBef>
              <a:spcAft>
                <a:spcPts val="0"/>
              </a:spcAft>
              <a:buClr>
                <a:schemeClr val="dk1"/>
              </a:buClr>
              <a:buSzPts val="2600"/>
              <a:buChar char="•"/>
              <a:defRPr sz="2600"/>
            </a:lvl1pPr>
            <a:lvl2pPr indent="-368300" lvl="1" marL="914400" algn="l">
              <a:lnSpc>
                <a:spcPct val="90000"/>
              </a:lnSpc>
              <a:spcBef>
                <a:spcPts val="400"/>
              </a:spcBef>
              <a:spcAft>
                <a:spcPts val="0"/>
              </a:spcAft>
              <a:buClr>
                <a:schemeClr val="dk1"/>
              </a:buClr>
              <a:buSzPts val="2200"/>
              <a:buChar char="•"/>
              <a:defRPr sz="2200"/>
            </a:lvl2pPr>
            <a:lvl3pPr indent="-349250" lvl="2" marL="1371600" algn="l">
              <a:lnSpc>
                <a:spcPct val="90000"/>
              </a:lnSpc>
              <a:spcBef>
                <a:spcPts val="400"/>
              </a:spcBef>
              <a:spcAft>
                <a:spcPts val="0"/>
              </a:spcAft>
              <a:buClr>
                <a:schemeClr val="dk1"/>
              </a:buClr>
              <a:buSzPts val="1900"/>
              <a:buChar char="•"/>
              <a:defRPr sz="1900"/>
            </a:lvl3pPr>
            <a:lvl4pPr indent="-330200" lvl="3" marL="1828800" algn="l">
              <a:lnSpc>
                <a:spcPct val="90000"/>
              </a:lnSpc>
              <a:spcBef>
                <a:spcPts val="400"/>
              </a:spcBef>
              <a:spcAft>
                <a:spcPts val="0"/>
              </a:spcAft>
              <a:buClr>
                <a:schemeClr val="dk1"/>
              </a:buClr>
              <a:buSzPts val="1600"/>
              <a:buChar char="•"/>
              <a:defRPr sz="1600"/>
            </a:lvl4pPr>
            <a:lvl5pPr indent="-330200" lvl="4" marL="2286000" algn="l">
              <a:lnSpc>
                <a:spcPct val="90000"/>
              </a:lnSpc>
              <a:spcBef>
                <a:spcPts val="400"/>
              </a:spcBef>
              <a:spcAft>
                <a:spcPts val="0"/>
              </a:spcAft>
              <a:buClr>
                <a:schemeClr val="dk1"/>
              </a:buClr>
              <a:buSzPts val="1600"/>
              <a:buChar char="•"/>
              <a:defRPr sz="1600"/>
            </a:lvl5pPr>
            <a:lvl6pPr indent="-330200" lvl="5" marL="2743200" algn="l">
              <a:lnSpc>
                <a:spcPct val="90000"/>
              </a:lnSpc>
              <a:spcBef>
                <a:spcPts val="400"/>
              </a:spcBef>
              <a:spcAft>
                <a:spcPts val="0"/>
              </a:spcAft>
              <a:buClr>
                <a:schemeClr val="dk1"/>
              </a:buClr>
              <a:buSzPts val="1600"/>
              <a:buChar char="•"/>
              <a:defRPr sz="1600"/>
            </a:lvl6pPr>
            <a:lvl7pPr indent="-330200" lvl="6" marL="3200400" algn="l">
              <a:lnSpc>
                <a:spcPct val="90000"/>
              </a:lnSpc>
              <a:spcBef>
                <a:spcPts val="400"/>
              </a:spcBef>
              <a:spcAft>
                <a:spcPts val="0"/>
              </a:spcAft>
              <a:buClr>
                <a:schemeClr val="dk1"/>
              </a:buClr>
              <a:buSzPts val="1600"/>
              <a:buChar char="•"/>
              <a:defRPr sz="1600"/>
            </a:lvl7pPr>
            <a:lvl8pPr indent="-330200" lvl="7" marL="3657600" algn="l">
              <a:lnSpc>
                <a:spcPct val="90000"/>
              </a:lnSpc>
              <a:spcBef>
                <a:spcPts val="400"/>
              </a:spcBef>
              <a:spcAft>
                <a:spcPts val="0"/>
              </a:spcAft>
              <a:buClr>
                <a:schemeClr val="dk1"/>
              </a:buClr>
              <a:buSzPts val="1600"/>
              <a:buChar char="•"/>
              <a:defRPr sz="1600"/>
            </a:lvl8pPr>
            <a:lvl9pPr indent="-330200" lvl="8" marL="4114800" algn="l">
              <a:lnSpc>
                <a:spcPct val="90000"/>
              </a:lnSpc>
              <a:spcBef>
                <a:spcPts val="400"/>
              </a:spcBef>
              <a:spcAft>
                <a:spcPts val="0"/>
              </a:spcAft>
              <a:buClr>
                <a:schemeClr val="dk1"/>
              </a:buClr>
              <a:buSzPts val="1600"/>
              <a:buChar char="•"/>
              <a:defRPr sz="1600"/>
            </a:lvl9pPr>
          </a:lstStyle>
          <a:p/>
        </p:txBody>
      </p:sp>
      <p:sp>
        <p:nvSpPr>
          <p:cNvPr id="101" name="Google Shape;101;g35714f6af6b_0_173"/>
          <p:cNvSpPr txBox="1"/>
          <p:nvPr>
            <p:ph idx="2" type="body"/>
          </p:nvPr>
        </p:nvSpPr>
        <p:spPr>
          <a:xfrm>
            <a:off x="671830" y="1645920"/>
            <a:ext cx="3145800" cy="30492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300"/>
              <a:buNone/>
              <a:defRPr sz="13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1000"/>
              <a:buNone/>
              <a:defRPr sz="10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2" name="Google Shape;102;g35714f6af6b_0_173"/>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3" name="Google Shape;103;g35714f6af6b_0_173"/>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4" name="Google Shape;104;g35714f6af6b_0_173"/>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5" name="Shape 105"/>
        <p:cNvGrpSpPr/>
        <p:nvPr/>
      </p:nvGrpSpPr>
      <p:grpSpPr>
        <a:xfrm>
          <a:off x="0" y="0"/>
          <a:ext cx="0" cy="0"/>
          <a:chOff x="0" y="0"/>
          <a:chExt cx="0" cy="0"/>
        </a:xfrm>
      </p:grpSpPr>
      <p:sp>
        <p:nvSpPr>
          <p:cNvPr id="106" name="Google Shape;106;g35714f6af6b_0_180"/>
          <p:cNvSpPr txBox="1"/>
          <p:nvPr>
            <p:ph type="title"/>
          </p:nvPr>
        </p:nvSpPr>
        <p:spPr>
          <a:xfrm>
            <a:off x="671830" y="365760"/>
            <a:ext cx="3145800" cy="1280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2600"/>
              <a:buFont typeface="Play"/>
              <a:buNone/>
              <a:defRPr sz="2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 name="Google Shape;107;g35714f6af6b_0_180"/>
          <p:cNvSpPr/>
          <p:nvPr>
            <p:ph idx="2" type="pic"/>
          </p:nvPr>
        </p:nvSpPr>
        <p:spPr>
          <a:xfrm>
            <a:off x="4146550" y="789940"/>
            <a:ext cx="4937700" cy="3898800"/>
          </a:xfrm>
          <a:prstGeom prst="rect">
            <a:avLst/>
          </a:prstGeom>
          <a:noFill/>
          <a:ln>
            <a:noFill/>
          </a:ln>
        </p:spPr>
      </p:sp>
      <p:sp>
        <p:nvSpPr>
          <p:cNvPr id="108" name="Google Shape;108;g35714f6af6b_0_180"/>
          <p:cNvSpPr txBox="1"/>
          <p:nvPr>
            <p:ph idx="1" type="body"/>
          </p:nvPr>
        </p:nvSpPr>
        <p:spPr>
          <a:xfrm>
            <a:off x="671830" y="1645920"/>
            <a:ext cx="3145800" cy="30492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300"/>
              <a:buNone/>
              <a:defRPr sz="13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1000"/>
              <a:buNone/>
              <a:defRPr sz="10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9" name="Google Shape;109;g35714f6af6b_0_180"/>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 name="Google Shape;110;g35714f6af6b_0_180"/>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1" name="Google Shape;111;g35714f6af6b_0_180"/>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2" name="Shape 112"/>
        <p:cNvGrpSpPr/>
        <p:nvPr/>
      </p:nvGrpSpPr>
      <p:grpSpPr>
        <a:xfrm>
          <a:off x="0" y="0"/>
          <a:ext cx="0" cy="0"/>
          <a:chOff x="0" y="0"/>
          <a:chExt cx="0" cy="0"/>
        </a:xfrm>
      </p:grpSpPr>
      <p:sp>
        <p:nvSpPr>
          <p:cNvPr id="113" name="Google Shape;113;g35714f6af6b_0_187"/>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4" name="Google Shape;114;g35714f6af6b_0_187"/>
          <p:cNvSpPr txBox="1"/>
          <p:nvPr>
            <p:ph idx="1" type="body"/>
          </p:nvPr>
        </p:nvSpPr>
        <p:spPr>
          <a:xfrm rot="5400000">
            <a:off x="3136290" y="-1005350"/>
            <a:ext cx="3480900" cy="84126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5" name="Google Shape;115;g35714f6af6b_0_187"/>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6" name="Google Shape;116;g35714f6af6b_0_187"/>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7" name="Google Shape;117;g35714f6af6b_0_187"/>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8" name="Shape 118"/>
        <p:cNvGrpSpPr/>
        <p:nvPr/>
      </p:nvGrpSpPr>
      <p:grpSpPr>
        <a:xfrm>
          <a:off x="0" y="0"/>
          <a:ext cx="0" cy="0"/>
          <a:chOff x="0" y="0"/>
          <a:chExt cx="0" cy="0"/>
        </a:xfrm>
      </p:grpSpPr>
      <p:sp>
        <p:nvSpPr>
          <p:cNvPr id="119" name="Google Shape;119;g35714f6af6b_0_193"/>
          <p:cNvSpPr txBox="1"/>
          <p:nvPr>
            <p:ph type="title"/>
          </p:nvPr>
        </p:nvSpPr>
        <p:spPr>
          <a:xfrm rot="5400000">
            <a:off x="5706840" y="1565300"/>
            <a:ext cx="4649400" cy="21030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0" name="Google Shape;120;g35714f6af6b_0_193"/>
          <p:cNvSpPr txBox="1"/>
          <p:nvPr>
            <p:ph idx="1" type="body"/>
          </p:nvPr>
        </p:nvSpPr>
        <p:spPr>
          <a:xfrm rot="5400000">
            <a:off x="1439550" y="-476950"/>
            <a:ext cx="4649400" cy="61875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g35714f6af6b_0_193"/>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2" name="Google Shape;122;g35714f6af6b_0_193"/>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3" name="Google Shape;123;g35714f6af6b_0_193"/>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128" name="Shape 128"/>
        <p:cNvGrpSpPr/>
        <p:nvPr/>
      </p:nvGrpSpPr>
      <p:grpSpPr>
        <a:xfrm>
          <a:off x="0" y="0"/>
          <a:ext cx="0" cy="0"/>
          <a:chOff x="0" y="0"/>
          <a:chExt cx="0" cy="0"/>
        </a:xfrm>
      </p:grpSpPr>
      <p:pic>
        <p:nvPicPr>
          <p:cNvPr id="129" name="Google Shape;129;g3593d962737_0_992"/>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130" name="Google Shape;130;g3593d962737_0_992"/>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131" name="Google Shape;131;g3593d962737_0_992"/>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132" name="Google Shape;132;g3593d962737_0_992"/>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
        <p:nvSpPr>
          <p:cNvPr id="133" name="Google Shape;133;g3593d962737_0_992"/>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134" name="Shape 134"/>
        <p:cNvGrpSpPr/>
        <p:nvPr/>
      </p:nvGrpSpPr>
      <p:grpSpPr>
        <a:xfrm>
          <a:off x="0" y="0"/>
          <a:ext cx="0" cy="0"/>
          <a:chOff x="0" y="0"/>
          <a:chExt cx="0" cy="0"/>
        </a:xfrm>
      </p:grpSpPr>
      <p:pic>
        <p:nvPicPr>
          <p:cNvPr id="135" name="Google Shape;135;g3593d962737_0_1022"/>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36" name="Google Shape;136;g3593d962737_0_1022"/>
          <p:cNvSpPr txBox="1"/>
          <p:nvPr>
            <p:ph type="title"/>
          </p:nvPr>
        </p:nvSpPr>
        <p:spPr>
          <a:xfrm>
            <a:off x="332480" y="474693"/>
            <a:ext cx="32463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g3593d962737_0_1022"/>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38" name="Google Shape;138;g3593d962737_0_102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9" name="Google Shape;139;g3593d962737_0_1022"/>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140" name="Google Shape;140;g3593d962737_0_1022"/>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141" name="Shape 141"/>
        <p:cNvGrpSpPr/>
        <p:nvPr/>
      </p:nvGrpSpPr>
      <p:grpSpPr>
        <a:xfrm>
          <a:off x="0" y="0"/>
          <a:ext cx="0" cy="0"/>
          <a:chOff x="0" y="0"/>
          <a:chExt cx="0" cy="0"/>
        </a:xfrm>
      </p:grpSpPr>
      <p:pic>
        <p:nvPicPr>
          <p:cNvPr id="142" name="Google Shape;142;g3593d962737_0_1222"/>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43" name="Google Shape;143;g3593d962737_0_1222"/>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44" name="Google Shape;144;g3593d962737_0_1222"/>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45" name="Google Shape;145;g3593d962737_0_1222"/>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46" name="Google Shape;146;g3593d962737_0_122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7" name="Shape 147"/>
        <p:cNvGrpSpPr/>
        <p:nvPr/>
      </p:nvGrpSpPr>
      <p:grpSpPr>
        <a:xfrm>
          <a:off x="0" y="0"/>
          <a:ext cx="0" cy="0"/>
          <a:chOff x="0" y="0"/>
          <a:chExt cx="0" cy="0"/>
        </a:xfrm>
      </p:grpSpPr>
      <p:sp>
        <p:nvSpPr>
          <p:cNvPr id="148" name="Google Shape;148;g3593d962737_0_1204"/>
          <p:cNvSpPr txBox="1"/>
          <p:nvPr>
            <p:ph idx="1" type="body"/>
          </p:nvPr>
        </p:nvSpPr>
        <p:spPr>
          <a:xfrm>
            <a:off x="33248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149" name="Google Shape;149;g3593d962737_0_1204"/>
          <p:cNvSpPr txBox="1"/>
          <p:nvPr>
            <p:ph idx="2" type="body"/>
          </p:nvPr>
        </p:nvSpPr>
        <p:spPr>
          <a:xfrm>
            <a:off x="515456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150" name="Google Shape;150;g3593d962737_0_120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51" name="Google Shape;151;g3593d962737_0_1204"/>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152" name="Google Shape;152;g3593d962737_0_120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3" name="Shape 153"/>
        <p:cNvGrpSpPr/>
        <p:nvPr/>
      </p:nvGrpSpPr>
      <p:grpSpPr>
        <a:xfrm>
          <a:off x="0" y="0"/>
          <a:ext cx="0" cy="0"/>
          <a:chOff x="0" y="0"/>
          <a:chExt cx="0" cy="0"/>
        </a:xfrm>
      </p:grpSpPr>
      <p:sp>
        <p:nvSpPr>
          <p:cNvPr id="154" name="Google Shape;154;g3593d962737_0_1017"/>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5" name="Google Shape;155;g3593d962737_0_1017"/>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6" name="Google Shape;156;g3593d962737_0_10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57" name="Google Shape;157;g3593d962737_0_1017"/>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158" name="Shape 158"/>
        <p:cNvGrpSpPr/>
        <p:nvPr/>
      </p:nvGrpSpPr>
      <p:grpSpPr>
        <a:xfrm>
          <a:off x="0" y="0"/>
          <a:ext cx="0" cy="0"/>
          <a:chOff x="0" y="0"/>
          <a:chExt cx="0" cy="0"/>
        </a:xfrm>
      </p:grpSpPr>
      <p:pic>
        <p:nvPicPr>
          <p:cNvPr id="159" name="Google Shape;159;g3593d962737_0_1029"/>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60" name="Google Shape;160;g3593d962737_0_1029"/>
          <p:cNvSpPr txBox="1"/>
          <p:nvPr>
            <p:ph type="title"/>
          </p:nvPr>
        </p:nvSpPr>
        <p:spPr>
          <a:xfrm>
            <a:off x="332480" y="474693"/>
            <a:ext cx="43137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1" name="Google Shape;161;g3593d962737_0_1029"/>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2" name="Google Shape;162;g3593d962737_0_102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3" name="Google Shape;163;g3593d962737_0_102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64" name="Google Shape;164;g3593d962737_0_1029"/>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165" name="Shape 165"/>
        <p:cNvGrpSpPr/>
        <p:nvPr/>
      </p:nvGrpSpPr>
      <p:grpSpPr>
        <a:xfrm>
          <a:off x="0" y="0"/>
          <a:ext cx="0" cy="0"/>
          <a:chOff x="0" y="0"/>
          <a:chExt cx="0" cy="0"/>
        </a:xfrm>
      </p:grpSpPr>
      <p:pic>
        <p:nvPicPr>
          <p:cNvPr id="166" name="Google Shape;166;g3593d962737_0_1134"/>
          <p:cNvPicPr preferRelativeResize="0"/>
          <p:nvPr/>
        </p:nvPicPr>
        <p:blipFill rotWithShape="1">
          <a:blip r:embed="rId2">
            <a:alphaModFix/>
          </a:blip>
          <a:srcRect b="8389" l="25633" r="29455" t="15742"/>
          <a:stretch/>
        </p:blipFill>
        <p:spPr>
          <a:xfrm>
            <a:off x="4880907" y="0"/>
            <a:ext cx="4872694" cy="5486403"/>
          </a:xfrm>
          <a:prstGeom prst="rect">
            <a:avLst/>
          </a:prstGeom>
          <a:noFill/>
          <a:ln>
            <a:noFill/>
          </a:ln>
        </p:spPr>
      </p:pic>
      <p:pic>
        <p:nvPicPr>
          <p:cNvPr id="167" name="Google Shape;167;g3593d962737_0_1134"/>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68" name="Google Shape;168;g3593d962737_0_113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9" name="Google Shape;169;g3593d962737_0_113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70" name="Google Shape;170;g3593d962737_0_113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71" name="Google Shape;171;g3593d962737_0_113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172" name="Shape 172"/>
        <p:cNvGrpSpPr/>
        <p:nvPr/>
      </p:nvGrpSpPr>
      <p:grpSpPr>
        <a:xfrm>
          <a:off x="0" y="0"/>
          <a:ext cx="0" cy="0"/>
          <a:chOff x="0" y="0"/>
          <a:chExt cx="0" cy="0"/>
        </a:xfrm>
      </p:grpSpPr>
      <p:pic>
        <p:nvPicPr>
          <p:cNvPr id="173" name="Google Shape;173;g3593d962737_0_998"/>
          <p:cNvPicPr preferRelativeResize="0"/>
          <p:nvPr/>
        </p:nvPicPr>
        <p:blipFill rotWithShape="1">
          <a:blip r:embed="rId2">
            <a:alphaModFix/>
          </a:blip>
          <a:srcRect b="17170" l="0" r="0" t="17163"/>
          <a:stretch/>
        </p:blipFill>
        <p:spPr>
          <a:xfrm>
            <a:off x="4184827" y="0"/>
            <a:ext cx="5568773" cy="5486403"/>
          </a:xfrm>
          <a:prstGeom prst="rect">
            <a:avLst/>
          </a:prstGeom>
          <a:noFill/>
          <a:ln>
            <a:noFill/>
          </a:ln>
        </p:spPr>
      </p:pic>
      <p:pic>
        <p:nvPicPr>
          <p:cNvPr id="174" name="Google Shape;174;g3593d962737_0_998"/>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75" name="Google Shape;175;g3593d962737_0_998"/>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176" name="Google Shape;176;g3593d962737_0_998"/>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177" name="Google Shape;177;g3593d962737_0_998"/>
          <p:cNvPicPr preferRelativeResize="0"/>
          <p:nvPr/>
        </p:nvPicPr>
        <p:blipFill rotWithShape="1">
          <a:blip r:embed="rId4">
            <a:alphaModFix/>
          </a:blip>
          <a:srcRect b="0" l="0" r="0" t="0"/>
          <a:stretch/>
        </p:blipFill>
        <p:spPr>
          <a:xfrm>
            <a:off x="431333" y="256080"/>
            <a:ext cx="2516880" cy="984347"/>
          </a:xfrm>
          <a:prstGeom prst="rect">
            <a:avLst/>
          </a:prstGeom>
          <a:noFill/>
          <a:ln>
            <a:noFill/>
          </a:ln>
        </p:spPr>
      </p:pic>
      <p:sp>
        <p:nvSpPr>
          <p:cNvPr id="178" name="Google Shape;178;g3593d962737_0_998"/>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79" name="Shape 179"/>
        <p:cNvGrpSpPr/>
        <p:nvPr/>
      </p:nvGrpSpPr>
      <p:grpSpPr>
        <a:xfrm>
          <a:off x="0" y="0"/>
          <a:ext cx="0" cy="0"/>
          <a:chOff x="0" y="0"/>
          <a:chExt cx="0" cy="0"/>
        </a:xfrm>
      </p:grpSpPr>
      <p:pic>
        <p:nvPicPr>
          <p:cNvPr id="180" name="Google Shape;180;g3593d962737_0_1005"/>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181" name="Google Shape;181;g3593d962737_0_1005"/>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Clr>
                <a:schemeClr val="lt1"/>
              </a:buClr>
              <a:buSzPts val="3800"/>
              <a:buNone/>
              <a:defRPr sz="3800">
                <a:solidFill>
                  <a:schemeClr val="lt1"/>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82" name="Google Shape;182;g3593d962737_0_100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3" name="Google Shape;183;g3593d962737_0_1005"/>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Clr>
                <a:schemeClr val="lt1"/>
              </a:buClr>
              <a:buSzPts val="1900"/>
              <a:buNone/>
              <a:defRPr>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84" name="Google Shape;184;g3593d962737_0_100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185" name="Shape 185"/>
        <p:cNvGrpSpPr/>
        <p:nvPr/>
      </p:nvGrpSpPr>
      <p:grpSpPr>
        <a:xfrm>
          <a:off x="0" y="0"/>
          <a:ext cx="0" cy="0"/>
          <a:chOff x="0" y="0"/>
          <a:chExt cx="0" cy="0"/>
        </a:xfrm>
      </p:grpSpPr>
      <p:pic>
        <p:nvPicPr>
          <p:cNvPr id="186" name="Google Shape;186;g3593d962737_0_1011"/>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187" name="Google Shape;187;g3593d962737_0_1011"/>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88" name="Google Shape;188;g3593d962737_0_101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9" name="Google Shape;189;g3593d962737_0_1011"/>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SzPts val="1900"/>
              <a:buNone/>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90" name="Google Shape;190;g3593d962737_0_101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191" name="Shape 191"/>
        <p:cNvGrpSpPr/>
        <p:nvPr/>
      </p:nvGrpSpPr>
      <p:grpSpPr>
        <a:xfrm>
          <a:off x="0" y="0"/>
          <a:ext cx="0" cy="0"/>
          <a:chOff x="0" y="0"/>
          <a:chExt cx="0" cy="0"/>
        </a:xfrm>
      </p:grpSpPr>
      <p:pic>
        <p:nvPicPr>
          <p:cNvPr id="192" name="Google Shape;192;g3593d962737_0_1036"/>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93" name="Google Shape;193;g3593d962737_0_1036"/>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94" name="Google Shape;194;g3593d962737_0_103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95" name="Google Shape;195;g3593d962737_0_1036"/>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196" name="Google Shape;196;g3593d962737_0_1036"/>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97" name="Google Shape;197;g3593d962737_0_1036"/>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198" name="Shape 198"/>
        <p:cNvGrpSpPr/>
        <p:nvPr/>
      </p:nvGrpSpPr>
      <p:grpSpPr>
        <a:xfrm>
          <a:off x="0" y="0"/>
          <a:ext cx="0" cy="0"/>
          <a:chOff x="0" y="0"/>
          <a:chExt cx="0" cy="0"/>
        </a:xfrm>
      </p:grpSpPr>
      <p:pic>
        <p:nvPicPr>
          <p:cNvPr id="199" name="Google Shape;199;g3593d962737_0_1043"/>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00" name="Google Shape;200;g3593d962737_0_1043"/>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1" name="Google Shape;201;g3593d962737_0_104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2" name="Google Shape;202;g3593d962737_0_1043"/>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203" name="Google Shape;203;g3593d962737_0_1043"/>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04" name="Google Shape;204;g3593d962737_0_104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205" name="Shape 205"/>
        <p:cNvGrpSpPr/>
        <p:nvPr/>
      </p:nvGrpSpPr>
      <p:grpSpPr>
        <a:xfrm>
          <a:off x="0" y="0"/>
          <a:ext cx="0" cy="0"/>
          <a:chOff x="0" y="0"/>
          <a:chExt cx="0" cy="0"/>
        </a:xfrm>
      </p:grpSpPr>
      <p:pic>
        <p:nvPicPr>
          <p:cNvPr id="206" name="Google Shape;206;g3593d962737_0_105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07" name="Google Shape;207;g3593d962737_0_1050"/>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8" name="Google Shape;208;g3593d962737_0_105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9" name="Google Shape;209;g3593d962737_0_1050"/>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210" name="Google Shape;210;g3593d962737_0_105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11" name="Google Shape;211;g3593d962737_0_1050"/>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212" name="Shape 212"/>
        <p:cNvGrpSpPr/>
        <p:nvPr/>
      </p:nvGrpSpPr>
      <p:grpSpPr>
        <a:xfrm>
          <a:off x="0" y="0"/>
          <a:ext cx="0" cy="0"/>
          <a:chOff x="0" y="0"/>
          <a:chExt cx="0" cy="0"/>
        </a:xfrm>
      </p:grpSpPr>
      <p:pic>
        <p:nvPicPr>
          <p:cNvPr id="213" name="Google Shape;213;g3593d962737_0_105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14" name="Google Shape;214;g3593d962737_0_1057"/>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15" name="Google Shape;215;g3593d962737_0_105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16" name="Google Shape;216;g3593d962737_0_105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17" name="Google Shape;217;g3593d962737_0_1057"/>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18" name="Google Shape;218;g3593d962737_0_1057"/>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19" name="Shape 219"/>
        <p:cNvGrpSpPr/>
        <p:nvPr/>
      </p:nvGrpSpPr>
      <p:grpSpPr>
        <a:xfrm>
          <a:off x="0" y="0"/>
          <a:ext cx="0" cy="0"/>
          <a:chOff x="0" y="0"/>
          <a:chExt cx="0" cy="0"/>
        </a:xfrm>
      </p:grpSpPr>
      <p:pic>
        <p:nvPicPr>
          <p:cNvPr id="220" name="Google Shape;220;g3593d962737_0_106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21" name="Google Shape;221;g3593d962737_0_1064"/>
          <p:cNvSpPr txBox="1"/>
          <p:nvPr>
            <p:ph type="title"/>
          </p:nvPr>
        </p:nvSpPr>
        <p:spPr>
          <a:xfrm>
            <a:off x="230667" y="1856800"/>
            <a:ext cx="3748200" cy="1433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800"/>
              <a:buNone/>
              <a:defRPr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22" name="Google Shape;222;g3593d962737_0_106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3" name="Google Shape;223;g3593d962737_0_1064"/>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224" name="Google Shape;224;g3593d962737_0_1064"/>
          <p:cNvSpPr txBox="1"/>
          <p:nvPr>
            <p:ph idx="1" type="subTitle"/>
          </p:nvPr>
        </p:nvSpPr>
        <p:spPr>
          <a:xfrm>
            <a:off x="230667" y="3289760"/>
            <a:ext cx="2990400" cy="879900"/>
          </a:xfrm>
          <a:prstGeom prst="rect">
            <a:avLst/>
          </a:prstGeom>
          <a:noFill/>
          <a:ln>
            <a:noFill/>
          </a:ln>
        </p:spPr>
        <p:txBody>
          <a:bodyPr anchorCtr="0" anchor="t" bIns="97525" lIns="97525" spcFirstLastPara="1" rIns="97525" wrap="square" tIns="97525">
            <a:normAutofit/>
          </a:bodyPr>
          <a:lstStyle>
            <a:lvl1pPr lvl="0" algn="l">
              <a:lnSpc>
                <a:spcPct val="115000"/>
              </a:lnSpc>
              <a:spcBef>
                <a:spcPts val="0"/>
              </a:spcBef>
              <a:spcAft>
                <a:spcPts val="0"/>
              </a:spcAft>
              <a:buClr>
                <a:srgbClr val="D0724A"/>
              </a:buClr>
              <a:buSzPts val="1900"/>
              <a:buNone/>
              <a:defRPr>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25" name="Google Shape;225;g3593d962737_0_1064"/>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226" name="Shape 226"/>
        <p:cNvGrpSpPr/>
        <p:nvPr/>
      </p:nvGrpSpPr>
      <p:grpSpPr>
        <a:xfrm>
          <a:off x="0" y="0"/>
          <a:ext cx="0" cy="0"/>
          <a:chOff x="0" y="0"/>
          <a:chExt cx="0" cy="0"/>
        </a:xfrm>
      </p:grpSpPr>
      <p:pic>
        <p:nvPicPr>
          <p:cNvPr id="227" name="Google Shape;227;g3593d962737_0_1071"/>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228" name="Google Shape;228;g3593d962737_0_1071"/>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29" name="Google Shape;229;g3593d962737_0_107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0" name="Google Shape;230;g3593d962737_0_107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1" name="Google Shape;231;g3593d962737_0_107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2" name="Google Shape;232;g3593d962737_0_107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233" name="Shape 233"/>
        <p:cNvGrpSpPr/>
        <p:nvPr/>
      </p:nvGrpSpPr>
      <p:grpSpPr>
        <a:xfrm>
          <a:off x="0" y="0"/>
          <a:ext cx="0" cy="0"/>
          <a:chOff x="0" y="0"/>
          <a:chExt cx="0" cy="0"/>
        </a:xfrm>
      </p:grpSpPr>
      <p:pic>
        <p:nvPicPr>
          <p:cNvPr id="234" name="Google Shape;234;g3593d962737_0_1078"/>
          <p:cNvPicPr preferRelativeResize="0"/>
          <p:nvPr/>
        </p:nvPicPr>
        <p:blipFill rotWithShape="1">
          <a:blip r:embed="rId2">
            <a:alphaModFix/>
          </a:blip>
          <a:srcRect b="12471" l="0" r="0" t="12480"/>
          <a:stretch/>
        </p:blipFill>
        <p:spPr>
          <a:xfrm flipH="1">
            <a:off x="4880909" y="0"/>
            <a:ext cx="4872692" cy="5486403"/>
          </a:xfrm>
          <a:prstGeom prst="rect">
            <a:avLst/>
          </a:prstGeom>
          <a:noFill/>
          <a:ln>
            <a:noFill/>
          </a:ln>
        </p:spPr>
      </p:pic>
      <p:pic>
        <p:nvPicPr>
          <p:cNvPr id="235" name="Google Shape;235;g3593d962737_0_1078"/>
          <p:cNvPicPr preferRelativeResize="0"/>
          <p:nvPr/>
        </p:nvPicPr>
        <p:blipFill rotWithShape="1">
          <a:blip r:embed="rId3">
            <a:alphaModFix/>
          </a:blip>
          <a:srcRect b="0" l="0" r="27197" t="0"/>
          <a:stretch/>
        </p:blipFill>
        <p:spPr>
          <a:xfrm>
            <a:off x="0" y="0"/>
            <a:ext cx="7101014" cy="5486400"/>
          </a:xfrm>
          <a:prstGeom prst="rect">
            <a:avLst/>
          </a:prstGeom>
          <a:noFill/>
          <a:ln>
            <a:noFill/>
          </a:ln>
        </p:spPr>
      </p:pic>
      <p:sp>
        <p:nvSpPr>
          <p:cNvPr id="236" name="Google Shape;236;g3593d962737_0_107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7" name="Google Shape;237;g3593d962737_0_107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8" name="Google Shape;238;g3593d962737_0_107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9" name="Google Shape;239;g3593d962737_0_107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240" name="Shape 240"/>
        <p:cNvGrpSpPr/>
        <p:nvPr/>
      </p:nvGrpSpPr>
      <p:grpSpPr>
        <a:xfrm>
          <a:off x="0" y="0"/>
          <a:ext cx="0" cy="0"/>
          <a:chOff x="0" y="0"/>
          <a:chExt cx="0" cy="0"/>
        </a:xfrm>
      </p:grpSpPr>
      <p:pic>
        <p:nvPicPr>
          <p:cNvPr id="241" name="Google Shape;241;g3593d962737_0_1085"/>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242" name="Google Shape;242;g3593d962737_0_1085"/>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43" name="Google Shape;243;g3593d962737_0_108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44" name="Google Shape;244;g3593d962737_0_108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45" name="Google Shape;245;g3593d962737_0_108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46" name="Google Shape;246;g3593d962737_0_108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247" name="Shape 247"/>
        <p:cNvGrpSpPr/>
        <p:nvPr/>
      </p:nvGrpSpPr>
      <p:grpSpPr>
        <a:xfrm>
          <a:off x="0" y="0"/>
          <a:ext cx="0" cy="0"/>
          <a:chOff x="0" y="0"/>
          <a:chExt cx="0" cy="0"/>
        </a:xfrm>
      </p:grpSpPr>
      <p:pic>
        <p:nvPicPr>
          <p:cNvPr id="248" name="Google Shape;248;g3593d962737_0_1092"/>
          <p:cNvPicPr preferRelativeResize="0"/>
          <p:nvPr/>
        </p:nvPicPr>
        <p:blipFill rotWithShape="1">
          <a:blip r:embed="rId2">
            <a:alphaModFix/>
          </a:blip>
          <a:srcRect b="0" l="11331" r="11322" t="0"/>
          <a:stretch/>
        </p:blipFill>
        <p:spPr>
          <a:xfrm>
            <a:off x="4389120" y="0"/>
            <a:ext cx="5364480" cy="5486401"/>
          </a:xfrm>
          <a:prstGeom prst="rect">
            <a:avLst/>
          </a:prstGeom>
          <a:noFill/>
          <a:ln>
            <a:noFill/>
          </a:ln>
        </p:spPr>
      </p:pic>
      <p:pic>
        <p:nvPicPr>
          <p:cNvPr id="249" name="Google Shape;249;g3593d962737_0_1092"/>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50" name="Google Shape;250;g3593d962737_0_109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51" name="Google Shape;251;g3593d962737_0_109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2" name="Google Shape;252;g3593d962737_0_109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3" name="Google Shape;253;g3593d962737_0_109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254" name="Shape 254"/>
        <p:cNvGrpSpPr/>
        <p:nvPr/>
      </p:nvGrpSpPr>
      <p:grpSpPr>
        <a:xfrm>
          <a:off x="0" y="0"/>
          <a:ext cx="0" cy="0"/>
          <a:chOff x="0" y="0"/>
          <a:chExt cx="0" cy="0"/>
        </a:xfrm>
      </p:grpSpPr>
      <p:pic>
        <p:nvPicPr>
          <p:cNvPr id="255" name="Google Shape;255;g3593d962737_0_1099"/>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256" name="Google Shape;256;g3593d962737_0_1099"/>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57" name="Google Shape;257;g3593d962737_0_109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58" name="Google Shape;258;g3593d962737_0_109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9" name="Google Shape;259;g3593d962737_0_109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0" name="Google Shape;260;g3593d962737_0_109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261" name="Shape 261"/>
        <p:cNvGrpSpPr/>
        <p:nvPr/>
      </p:nvGrpSpPr>
      <p:grpSpPr>
        <a:xfrm>
          <a:off x="0" y="0"/>
          <a:ext cx="0" cy="0"/>
          <a:chOff x="0" y="0"/>
          <a:chExt cx="0" cy="0"/>
        </a:xfrm>
      </p:grpSpPr>
      <p:pic>
        <p:nvPicPr>
          <p:cNvPr id="262" name="Google Shape;262;g3593d962737_0_1106"/>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263" name="Google Shape;263;g3593d962737_0_1106"/>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64" name="Google Shape;264;g3593d962737_0_110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65" name="Google Shape;265;g3593d962737_0_110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66" name="Google Shape;266;g3593d962737_0_110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7" name="Google Shape;267;g3593d962737_0_110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268" name="Shape 268"/>
        <p:cNvGrpSpPr/>
        <p:nvPr/>
      </p:nvGrpSpPr>
      <p:grpSpPr>
        <a:xfrm>
          <a:off x="0" y="0"/>
          <a:ext cx="0" cy="0"/>
          <a:chOff x="0" y="0"/>
          <a:chExt cx="0" cy="0"/>
        </a:xfrm>
      </p:grpSpPr>
      <p:pic>
        <p:nvPicPr>
          <p:cNvPr id="269" name="Google Shape;269;g3593d962737_0_1113"/>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270" name="Google Shape;270;g3593d962737_0_1113"/>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71" name="Google Shape;271;g3593d962737_0_111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2" name="Google Shape;272;g3593d962737_0_111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3" name="Google Shape;273;g3593d962737_0_111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4" name="Google Shape;274;g3593d962737_0_111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275" name="Shape 275"/>
        <p:cNvGrpSpPr/>
        <p:nvPr/>
      </p:nvGrpSpPr>
      <p:grpSpPr>
        <a:xfrm>
          <a:off x="0" y="0"/>
          <a:ext cx="0" cy="0"/>
          <a:chOff x="0" y="0"/>
          <a:chExt cx="0" cy="0"/>
        </a:xfrm>
      </p:grpSpPr>
      <p:pic>
        <p:nvPicPr>
          <p:cNvPr id="276" name="Google Shape;276;g3593d962737_0_1120"/>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277" name="Google Shape;277;g3593d962737_0_1120"/>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78" name="Google Shape;278;g3593d962737_0_112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9" name="Google Shape;279;g3593d962737_0_112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80" name="Google Shape;280;g3593d962737_0_112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81" name="Google Shape;281;g3593d962737_0_112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282" name="Shape 282"/>
        <p:cNvGrpSpPr/>
        <p:nvPr/>
      </p:nvGrpSpPr>
      <p:grpSpPr>
        <a:xfrm>
          <a:off x="0" y="0"/>
          <a:ext cx="0" cy="0"/>
          <a:chOff x="0" y="0"/>
          <a:chExt cx="0" cy="0"/>
        </a:xfrm>
      </p:grpSpPr>
      <p:pic>
        <p:nvPicPr>
          <p:cNvPr id="283" name="Google Shape;283;g3593d962737_0_1127"/>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284" name="Google Shape;284;g3593d962737_0_1127"/>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85" name="Google Shape;285;g3593d962737_0_112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86" name="Google Shape;286;g3593d962737_0_112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87" name="Google Shape;287;g3593d962737_0_112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88" name="Google Shape;288;g3593d962737_0_112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289" name="Shape 289"/>
        <p:cNvGrpSpPr/>
        <p:nvPr/>
      </p:nvGrpSpPr>
      <p:grpSpPr>
        <a:xfrm>
          <a:off x="0" y="0"/>
          <a:ext cx="0" cy="0"/>
          <a:chOff x="0" y="0"/>
          <a:chExt cx="0" cy="0"/>
        </a:xfrm>
      </p:grpSpPr>
      <p:pic>
        <p:nvPicPr>
          <p:cNvPr id="290" name="Google Shape;290;g3593d962737_0_1141"/>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291" name="Google Shape;291;g3593d962737_0_1141"/>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92" name="Google Shape;292;g3593d962737_0_114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93" name="Google Shape;293;g3593d962737_0_114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94" name="Google Shape;294;g3593d962737_0_114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95" name="Google Shape;295;g3593d962737_0_114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296" name="Shape 296"/>
        <p:cNvGrpSpPr/>
        <p:nvPr/>
      </p:nvGrpSpPr>
      <p:grpSpPr>
        <a:xfrm>
          <a:off x="0" y="0"/>
          <a:ext cx="0" cy="0"/>
          <a:chOff x="0" y="0"/>
          <a:chExt cx="0" cy="0"/>
        </a:xfrm>
      </p:grpSpPr>
      <p:pic>
        <p:nvPicPr>
          <p:cNvPr id="297" name="Google Shape;297;g3593d962737_0_1148"/>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298" name="Google Shape;298;g3593d962737_0_114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99" name="Google Shape;299;g3593d962737_0_114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00" name="Google Shape;300;g3593d962737_0_114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01" name="Google Shape;301;g3593d962737_0_114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02" name="Google Shape;302;g3593d962737_0_114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303" name="Shape 303"/>
        <p:cNvGrpSpPr/>
        <p:nvPr/>
      </p:nvGrpSpPr>
      <p:grpSpPr>
        <a:xfrm>
          <a:off x="0" y="0"/>
          <a:ext cx="0" cy="0"/>
          <a:chOff x="0" y="0"/>
          <a:chExt cx="0" cy="0"/>
        </a:xfrm>
      </p:grpSpPr>
      <p:pic>
        <p:nvPicPr>
          <p:cNvPr id="304" name="Google Shape;304;g3593d962737_0_1155"/>
          <p:cNvPicPr preferRelativeResize="0"/>
          <p:nvPr/>
        </p:nvPicPr>
        <p:blipFill rotWithShape="1">
          <a:blip r:embed="rId2">
            <a:alphaModFix/>
          </a:blip>
          <a:srcRect b="29514" l="0" r="0" t="2271"/>
          <a:stretch/>
        </p:blipFill>
        <p:spPr>
          <a:xfrm>
            <a:off x="4389120" y="0"/>
            <a:ext cx="5364480" cy="5486403"/>
          </a:xfrm>
          <a:prstGeom prst="rect">
            <a:avLst/>
          </a:prstGeom>
          <a:noFill/>
          <a:ln>
            <a:noFill/>
          </a:ln>
        </p:spPr>
      </p:pic>
      <p:pic>
        <p:nvPicPr>
          <p:cNvPr id="305" name="Google Shape;305;g3593d962737_0_1155"/>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06" name="Google Shape;306;g3593d962737_0_115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07" name="Google Shape;307;g3593d962737_0_115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08" name="Google Shape;308;g3593d962737_0_115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09" name="Google Shape;309;g3593d962737_0_115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310" name="Shape 310"/>
        <p:cNvGrpSpPr/>
        <p:nvPr/>
      </p:nvGrpSpPr>
      <p:grpSpPr>
        <a:xfrm>
          <a:off x="0" y="0"/>
          <a:ext cx="0" cy="0"/>
          <a:chOff x="0" y="0"/>
          <a:chExt cx="0" cy="0"/>
        </a:xfrm>
      </p:grpSpPr>
      <p:pic>
        <p:nvPicPr>
          <p:cNvPr id="311" name="Google Shape;311;g3593d962737_0_1162"/>
          <p:cNvPicPr preferRelativeResize="0"/>
          <p:nvPr/>
        </p:nvPicPr>
        <p:blipFill rotWithShape="1">
          <a:blip r:embed="rId2">
            <a:alphaModFix/>
          </a:blip>
          <a:srcRect b="13470" l="-2540" r="2540" t="13471"/>
          <a:stretch/>
        </p:blipFill>
        <p:spPr>
          <a:xfrm>
            <a:off x="4389120" y="0"/>
            <a:ext cx="5364477" cy="5486403"/>
          </a:xfrm>
          <a:prstGeom prst="rect">
            <a:avLst/>
          </a:prstGeom>
          <a:noFill/>
          <a:ln>
            <a:noFill/>
          </a:ln>
        </p:spPr>
      </p:pic>
      <p:pic>
        <p:nvPicPr>
          <p:cNvPr id="312" name="Google Shape;312;g3593d962737_0_1162"/>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13" name="Google Shape;313;g3593d962737_0_116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14" name="Google Shape;314;g3593d962737_0_116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15" name="Google Shape;315;g3593d962737_0_116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16" name="Google Shape;316;g3593d962737_0_116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317" name="Shape 317"/>
        <p:cNvGrpSpPr/>
        <p:nvPr/>
      </p:nvGrpSpPr>
      <p:grpSpPr>
        <a:xfrm>
          <a:off x="0" y="0"/>
          <a:ext cx="0" cy="0"/>
          <a:chOff x="0" y="0"/>
          <a:chExt cx="0" cy="0"/>
        </a:xfrm>
      </p:grpSpPr>
      <p:pic>
        <p:nvPicPr>
          <p:cNvPr id="318" name="Google Shape;318;g3593d962737_0_1169"/>
          <p:cNvPicPr preferRelativeResize="0"/>
          <p:nvPr/>
        </p:nvPicPr>
        <p:blipFill rotWithShape="1">
          <a:blip r:embed="rId2">
            <a:alphaModFix/>
          </a:blip>
          <a:srcRect b="0" l="9875" r="25192" t="0"/>
          <a:stretch/>
        </p:blipFill>
        <p:spPr>
          <a:xfrm>
            <a:off x="4389120" y="0"/>
            <a:ext cx="5364475" cy="5486400"/>
          </a:xfrm>
          <a:prstGeom prst="rect">
            <a:avLst/>
          </a:prstGeom>
          <a:noFill/>
          <a:ln>
            <a:noFill/>
          </a:ln>
        </p:spPr>
      </p:pic>
      <p:pic>
        <p:nvPicPr>
          <p:cNvPr id="319" name="Google Shape;319;g3593d962737_0_1169"/>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20" name="Google Shape;320;g3593d962737_0_116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21" name="Google Shape;321;g3593d962737_0_116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2" name="Google Shape;322;g3593d962737_0_116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23" name="Google Shape;323;g3593d962737_0_116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324" name="Shape 324"/>
        <p:cNvGrpSpPr/>
        <p:nvPr/>
      </p:nvGrpSpPr>
      <p:grpSpPr>
        <a:xfrm>
          <a:off x="0" y="0"/>
          <a:ext cx="0" cy="0"/>
          <a:chOff x="0" y="0"/>
          <a:chExt cx="0" cy="0"/>
        </a:xfrm>
      </p:grpSpPr>
      <p:pic>
        <p:nvPicPr>
          <p:cNvPr id="325" name="Google Shape;325;g3593d962737_0_1176"/>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326" name="Google Shape;326;g3593d962737_0_1176"/>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27" name="Google Shape;327;g3593d962737_0_117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28" name="Google Shape;328;g3593d962737_0_117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9" name="Google Shape;329;g3593d962737_0_117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30" name="Google Shape;330;g3593d962737_0_117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331" name="Shape 331"/>
        <p:cNvGrpSpPr/>
        <p:nvPr/>
      </p:nvGrpSpPr>
      <p:grpSpPr>
        <a:xfrm>
          <a:off x="0" y="0"/>
          <a:ext cx="0" cy="0"/>
          <a:chOff x="0" y="0"/>
          <a:chExt cx="0" cy="0"/>
        </a:xfrm>
      </p:grpSpPr>
      <p:pic>
        <p:nvPicPr>
          <p:cNvPr id="332" name="Google Shape;332;g3593d962737_0_1183"/>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333" name="Google Shape;333;g3593d962737_0_118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34" name="Google Shape;334;g3593d962737_0_118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35" name="Google Shape;335;g3593d962737_0_118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36" name="Google Shape;336;g3593d962737_0_118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37" name="Google Shape;337;g3593d962737_0_118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338" name="Shape 338"/>
        <p:cNvGrpSpPr/>
        <p:nvPr/>
      </p:nvGrpSpPr>
      <p:grpSpPr>
        <a:xfrm>
          <a:off x="0" y="0"/>
          <a:ext cx="0" cy="0"/>
          <a:chOff x="0" y="0"/>
          <a:chExt cx="0" cy="0"/>
        </a:xfrm>
      </p:grpSpPr>
      <p:pic>
        <p:nvPicPr>
          <p:cNvPr id="339" name="Google Shape;339;g3593d962737_0_1190"/>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340" name="Google Shape;340;g3593d962737_0_119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41" name="Google Shape;341;g3593d962737_0_119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2" name="Google Shape;342;g3593d962737_0_119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3" name="Google Shape;343;g3593d962737_0_119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44" name="Google Shape;344;g3593d962737_0_119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345" name="Shape 345"/>
        <p:cNvGrpSpPr/>
        <p:nvPr/>
      </p:nvGrpSpPr>
      <p:grpSpPr>
        <a:xfrm>
          <a:off x="0" y="0"/>
          <a:ext cx="0" cy="0"/>
          <a:chOff x="0" y="0"/>
          <a:chExt cx="0" cy="0"/>
        </a:xfrm>
      </p:grpSpPr>
      <p:pic>
        <p:nvPicPr>
          <p:cNvPr id="346" name="Google Shape;346;g3593d962737_0_1197"/>
          <p:cNvPicPr preferRelativeResize="0"/>
          <p:nvPr/>
        </p:nvPicPr>
        <p:blipFill rotWithShape="1">
          <a:blip r:embed="rId2">
            <a:alphaModFix/>
          </a:blip>
          <a:srcRect b="0" l="17412" r="17418" t="0"/>
          <a:stretch/>
        </p:blipFill>
        <p:spPr>
          <a:xfrm>
            <a:off x="4389120" y="0"/>
            <a:ext cx="5364475" cy="5486406"/>
          </a:xfrm>
          <a:prstGeom prst="rect">
            <a:avLst/>
          </a:prstGeom>
          <a:noFill/>
          <a:ln>
            <a:noFill/>
          </a:ln>
        </p:spPr>
      </p:pic>
      <p:pic>
        <p:nvPicPr>
          <p:cNvPr id="347" name="Google Shape;347;g3593d962737_0_119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48" name="Google Shape;348;g3593d962737_0_119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9" name="Google Shape;349;g3593d962737_0_119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50" name="Google Shape;350;g3593d962737_0_119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351" name="Google Shape;351;g3593d962737_0_119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1_Two Content">
    <p:bg>
      <p:bgPr>
        <a:solidFill>
          <a:schemeClr val="lt1"/>
        </a:solidFill>
      </p:bgPr>
    </p:bg>
    <p:spTree>
      <p:nvGrpSpPr>
        <p:cNvPr id="45" name="Shape 45"/>
        <p:cNvGrpSpPr/>
        <p:nvPr/>
      </p:nvGrpSpPr>
      <p:grpSpPr>
        <a:xfrm>
          <a:off x="0" y="0"/>
          <a:ext cx="0" cy="0"/>
          <a:chOff x="0" y="0"/>
          <a:chExt cx="0" cy="0"/>
        </a:xfrm>
      </p:grpSpPr>
      <p:sp>
        <p:nvSpPr>
          <p:cNvPr id="46" name="Google Shape;46;g35714f6af6b_0_120"/>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g35714f6af6b_0_120"/>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8" name="Google Shape;48;g35714f6af6b_0_120"/>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9" name="Google Shape;49;g35714f6af6b_0_120"/>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1A306A"/>
              </a:buClr>
              <a:buSzPts val="1100"/>
              <a:buFont typeface="Calibri"/>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0" name="Google Shape;50;g35714f6af6b_0_120"/>
          <p:cNvSpPr txBox="1"/>
          <p:nvPr>
            <p:ph idx="1" type="body"/>
          </p:nvPr>
        </p:nvSpPr>
        <p:spPr>
          <a:xfrm>
            <a:off x="487680" y="1261872"/>
            <a:ext cx="4242600" cy="3447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100"/>
              <a:buNone/>
              <a:defRPr/>
            </a:lvl1pPr>
            <a:lvl2pPr indent="-228600" lvl="1" marL="914400" algn="l">
              <a:lnSpc>
                <a:spcPct val="100000"/>
              </a:lnSpc>
              <a:spcBef>
                <a:spcPts val="0"/>
              </a:spcBef>
              <a:spcAft>
                <a:spcPts val="0"/>
              </a:spcAft>
              <a:buClr>
                <a:schemeClr val="dk1"/>
              </a:buClr>
              <a:buSzPts val="1100"/>
              <a:buNone/>
              <a:defRPr/>
            </a:lvl2pPr>
            <a:lvl3pPr indent="-228600" lvl="2" marL="1371600" algn="l">
              <a:lnSpc>
                <a:spcPct val="100000"/>
              </a:lnSpc>
              <a:spcBef>
                <a:spcPts val="0"/>
              </a:spcBef>
              <a:spcAft>
                <a:spcPts val="0"/>
              </a:spcAft>
              <a:buClr>
                <a:schemeClr val="dk1"/>
              </a:buClr>
              <a:buSzPts val="1100"/>
              <a:buNone/>
              <a:defRPr/>
            </a:lvl3pPr>
            <a:lvl4pPr indent="-228600" lvl="3" marL="1828800" algn="l">
              <a:lnSpc>
                <a:spcPct val="100000"/>
              </a:lnSpc>
              <a:spcBef>
                <a:spcPts val="0"/>
              </a:spcBef>
              <a:spcAft>
                <a:spcPts val="0"/>
              </a:spcAft>
              <a:buClr>
                <a:schemeClr val="dk1"/>
              </a:buClr>
              <a:buSzPts val="1100"/>
              <a:buNone/>
              <a:defRPr/>
            </a:lvl4pPr>
            <a:lvl5pPr indent="-228600" lvl="4" marL="2286000" algn="l">
              <a:lnSpc>
                <a:spcPct val="100000"/>
              </a:lnSpc>
              <a:spcBef>
                <a:spcPts val="0"/>
              </a:spcBef>
              <a:spcAft>
                <a:spcPts val="0"/>
              </a:spcAft>
              <a:buClr>
                <a:schemeClr val="dk1"/>
              </a:buClr>
              <a:buSzPts val="1100"/>
              <a:buNone/>
              <a:defRPr/>
            </a:lvl5pPr>
            <a:lvl6pPr indent="-228600" lvl="5" marL="2743200" algn="l">
              <a:lnSpc>
                <a:spcPct val="100000"/>
              </a:lnSpc>
              <a:spcBef>
                <a:spcPts val="0"/>
              </a:spcBef>
              <a:spcAft>
                <a:spcPts val="0"/>
              </a:spcAft>
              <a:buClr>
                <a:schemeClr val="dk1"/>
              </a:buClr>
              <a:buSzPts val="1100"/>
              <a:buNone/>
              <a:defRPr/>
            </a:lvl6pPr>
            <a:lvl7pPr indent="-228600" lvl="6" marL="3200400" algn="l">
              <a:lnSpc>
                <a:spcPct val="100000"/>
              </a:lnSpc>
              <a:spcBef>
                <a:spcPts val="0"/>
              </a:spcBef>
              <a:spcAft>
                <a:spcPts val="0"/>
              </a:spcAft>
              <a:buClr>
                <a:schemeClr val="dk1"/>
              </a:buClr>
              <a:buSzPts val="1100"/>
              <a:buNone/>
              <a:defRPr/>
            </a:lvl7pPr>
            <a:lvl8pPr indent="-228600" lvl="7" marL="3657600" algn="l">
              <a:lnSpc>
                <a:spcPct val="100000"/>
              </a:lnSpc>
              <a:spcBef>
                <a:spcPts val="0"/>
              </a:spcBef>
              <a:spcAft>
                <a:spcPts val="0"/>
              </a:spcAft>
              <a:buClr>
                <a:schemeClr val="dk1"/>
              </a:buClr>
              <a:buSzPts val="1100"/>
              <a:buNone/>
              <a:defRPr/>
            </a:lvl8pPr>
            <a:lvl9pPr indent="-228600" lvl="8" marL="4114800" algn="l">
              <a:lnSpc>
                <a:spcPct val="100000"/>
              </a:lnSpc>
              <a:spcBef>
                <a:spcPts val="0"/>
              </a:spcBef>
              <a:spcAft>
                <a:spcPts val="0"/>
              </a:spcAft>
              <a:buClr>
                <a:schemeClr val="dk1"/>
              </a:buClr>
              <a:buSzPts val="1100"/>
              <a:buNone/>
              <a:defRPr/>
            </a:lvl9pPr>
          </a:lstStyle>
          <a:p/>
        </p:txBody>
      </p:sp>
      <p:sp>
        <p:nvSpPr>
          <p:cNvPr id="51" name="Google Shape;51;g35714f6af6b_0_120"/>
          <p:cNvSpPr txBox="1"/>
          <p:nvPr>
            <p:ph idx="2" type="body"/>
          </p:nvPr>
        </p:nvSpPr>
        <p:spPr>
          <a:xfrm>
            <a:off x="5023104" y="1261872"/>
            <a:ext cx="4242600" cy="3447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100"/>
              <a:buNone/>
              <a:defRPr/>
            </a:lvl1pPr>
            <a:lvl2pPr indent="-228600" lvl="1" marL="914400" algn="l">
              <a:lnSpc>
                <a:spcPct val="100000"/>
              </a:lnSpc>
              <a:spcBef>
                <a:spcPts val="0"/>
              </a:spcBef>
              <a:spcAft>
                <a:spcPts val="0"/>
              </a:spcAft>
              <a:buClr>
                <a:schemeClr val="dk1"/>
              </a:buClr>
              <a:buSzPts val="1100"/>
              <a:buNone/>
              <a:defRPr/>
            </a:lvl2pPr>
            <a:lvl3pPr indent="-228600" lvl="2" marL="1371600" algn="l">
              <a:lnSpc>
                <a:spcPct val="100000"/>
              </a:lnSpc>
              <a:spcBef>
                <a:spcPts val="0"/>
              </a:spcBef>
              <a:spcAft>
                <a:spcPts val="0"/>
              </a:spcAft>
              <a:buClr>
                <a:schemeClr val="dk1"/>
              </a:buClr>
              <a:buSzPts val="1100"/>
              <a:buNone/>
              <a:defRPr/>
            </a:lvl3pPr>
            <a:lvl4pPr indent="-228600" lvl="3" marL="1828800" algn="l">
              <a:lnSpc>
                <a:spcPct val="100000"/>
              </a:lnSpc>
              <a:spcBef>
                <a:spcPts val="0"/>
              </a:spcBef>
              <a:spcAft>
                <a:spcPts val="0"/>
              </a:spcAft>
              <a:buClr>
                <a:schemeClr val="dk1"/>
              </a:buClr>
              <a:buSzPts val="1100"/>
              <a:buNone/>
              <a:defRPr/>
            </a:lvl4pPr>
            <a:lvl5pPr indent="-228600" lvl="4" marL="2286000" algn="l">
              <a:lnSpc>
                <a:spcPct val="100000"/>
              </a:lnSpc>
              <a:spcBef>
                <a:spcPts val="0"/>
              </a:spcBef>
              <a:spcAft>
                <a:spcPts val="0"/>
              </a:spcAft>
              <a:buClr>
                <a:schemeClr val="dk1"/>
              </a:buClr>
              <a:buSzPts val="1100"/>
              <a:buNone/>
              <a:defRPr/>
            </a:lvl5pPr>
            <a:lvl6pPr indent="-228600" lvl="5" marL="2743200" algn="l">
              <a:lnSpc>
                <a:spcPct val="100000"/>
              </a:lnSpc>
              <a:spcBef>
                <a:spcPts val="0"/>
              </a:spcBef>
              <a:spcAft>
                <a:spcPts val="0"/>
              </a:spcAft>
              <a:buClr>
                <a:schemeClr val="dk1"/>
              </a:buClr>
              <a:buSzPts val="1100"/>
              <a:buNone/>
              <a:defRPr/>
            </a:lvl6pPr>
            <a:lvl7pPr indent="-228600" lvl="6" marL="3200400" algn="l">
              <a:lnSpc>
                <a:spcPct val="100000"/>
              </a:lnSpc>
              <a:spcBef>
                <a:spcPts val="0"/>
              </a:spcBef>
              <a:spcAft>
                <a:spcPts val="0"/>
              </a:spcAft>
              <a:buClr>
                <a:schemeClr val="dk1"/>
              </a:buClr>
              <a:buSzPts val="1100"/>
              <a:buNone/>
              <a:defRPr/>
            </a:lvl7pPr>
            <a:lvl8pPr indent="-228600" lvl="7" marL="3657600" algn="l">
              <a:lnSpc>
                <a:spcPct val="100000"/>
              </a:lnSpc>
              <a:spcBef>
                <a:spcPts val="0"/>
              </a:spcBef>
              <a:spcAft>
                <a:spcPts val="0"/>
              </a:spcAft>
              <a:buClr>
                <a:schemeClr val="dk1"/>
              </a:buClr>
              <a:buSzPts val="1100"/>
              <a:buNone/>
              <a:defRPr/>
            </a:lvl8pPr>
            <a:lvl9pPr indent="-228600" lvl="8" marL="4114800" algn="l">
              <a:lnSpc>
                <a:spcPct val="100000"/>
              </a:lnSpc>
              <a:spcBef>
                <a:spcPts val="0"/>
              </a:spcBef>
              <a:spcAft>
                <a:spcPts val="0"/>
              </a:spcAft>
              <a:buClr>
                <a:schemeClr val="dk1"/>
              </a:buClr>
              <a:buSzPts val="1100"/>
              <a:buNone/>
              <a:defRPr/>
            </a:lvl9pPr>
          </a:lstStyle>
          <a:p/>
        </p:txBody>
      </p:sp>
      <p:sp>
        <p:nvSpPr>
          <p:cNvPr id="52" name="Google Shape;52;g35714f6af6b_0_120"/>
          <p:cNvSpPr txBox="1"/>
          <p:nvPr>
            <p:ph idx="11" type="ftr"/>
          </p:nvPr>
        </p:nvSpPr>
        <p:spPr>
          <a:xfrm>
            <a:off x="3316224" y="5102352"/>
            <a:ext cx="3121200" cy="147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rgbClr val="888888"/>
              </a:buClr>
              <a:buSzPts val="1100"/>
              <a:buFont typeface="Arial"/>
              <a:buNone/>
              <a:defRPr>
                <a:solidFill>
                  <a:srgbClr val="888888"/>
                </a:solidFill>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53" name="Google Shape;53;g35714f6af6b_0_120"/>
          <p:cNvSpPr txBox="1"/>
          <p:nvPr>
            <p:ph idx="10" type="dt"/>
          </p:nvPr>
        </p:nvSpPr>
        <p:spPr>
          <a:xfrm>
            <a:off x="487680" y="5102352"/>
            <a:ext cx="2243400" cy="147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888888"/>
              </a:buClr>
              <a:buSzPts val="1100"/>
              <a:buFont typeface="Arial"/>
              <a:buNone/>
              <a:defRPr>
                <a:solidFill>
                  <a:srgbClr val="888888"/>
                </a:solidFill>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54" name="Google Shape;54;g35714f6af6b_0_120"/>
          <p:cNvSpPr txBox="1"/>
          <p:nvPr>
            <p:ph idx="12" type="sldNum"/>
          </p:nvPr>
        </p:nvSpPr>
        <p:spPr>
          <a:xfrm>
            <a:off x="7022592" y="5102353"/>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2" name="Shape 352"/>
        <p:cNvGrpSpPr/>
        <p:nvPr/>
      </p:nvGrpSpPr>
      <p:grpSpPr>
        <a:xfrm>
          <a:off x="0" y="0"/>
          <a:ext cx="0" cy="0"/>
          <a:chOff x="0" y="0"/>
          <a:chExt cx="0" cy="0"/>
        </a:xfrm>
      </p:grpSpPr>
      <p:pic>
        <p:nvPicPr>
          <p:cNvPr id="353" name="Google Shape;353;g3593d962737_0_121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54" name="Google Shape;354;g3593d962737_0_1210"/>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55" name="Google Shape;355;g3593d962737_0_121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56" name="Google Shape;356;g3593d962737_0_1210"/>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57" name="Google Shape;357;g3593d962737_0_121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358" name="Shape 358"/>
        <p:cNvGrpSpPr/>
        <p:nvPr/>
      </p:nvGrpSpPr>
      <p:grpSpPr>
        <a:xfrm>
          <a:off x="0" y="0"/>
          <a:ext cx="0" cy="0"/>
          <a:chOff x="0" y="0"/>
          <a:chExt cx="0" cy="0"/>
        </a:xfrm>
      </p:grpSpPr>
      <p:pic>
        <p:nvPicPr>
          <p:cNvPr id="359" name="Google Shape;359;g3593d962737_0_1216"/>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60" name="Google Shape;360;g3593d962737_0_1216"/>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61" name="Google Shape;361;g3593d962737_0_121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62" name="Google Shape;362;g3593d962737_0_1216"/>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63" name="Google Shape;363;g3593d962737_0_1216"/>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364" name="Shape 364"/>
        <p:cNvGrpSpPr/>
        <p:nvPr/>
      </p:nvGrpSpPr>
      <p:grpSpPr>
        <a:xfrm>
          <a:off x="0" y="0"/>
          <a:ext cx="0" cy="0"/>
          <a:chOff x="0" y="0"/>
          <a:chExt cx="0" cy="0"/>
        </a:xfrm>
      </p:grpSpPr>
      <p:sp>
        <p:nvSpPr>
          <p:cNvPr id="365" name="Google Shape;365;g3593d962737_0_1228"/>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66" name="Google Shape;366;g3593d962737_0_122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67" name="Google Shape;367;g3593d962737_0_1228"/>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68" name="Google Shape;368;g3593d962737_0_122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369" name="Shape 369"/>
        <p:cNvGrpSpPr/>
        <p:nvPr/>
      </p:nvGrpSpPr>
      <p:grpSpPr>
        <a:xfrm>
          <a:off x="0" y="0"/>
          <a:ext cx="0" cy="0"/>
          <a:chOff x="0" y="0"/>
          <a:chExt cx="0" cy="0"/>
        </a:xfrm>
      </p:grpSpPr>
      <p:sp>
        <p:nvSpPr>
          <p:cNvPr id="370" name="Google Shape;370;g3593d962737_0_1233"/>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71" name="Google Shape;371;g3593d962737_0_123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72" name="Google Shape;372;g3593d962737_0_1233"/>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chemeClr val="lt1"/>
              </a:buClr>
              <a:buSzPts val="2200"/>
              <a:buNone/>
              <a:defRPr sz="2200">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73" name="Google Shape;373;g3593d962737_0_123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374" name="Shape 374"/>
        <p:cNvGrpSpPr/>
        <p:nvPr/>
      </p:nvGrpSpPr>
      <p:grpSpPr>
        <a:xfrm>
          <a:off x="0" y="0"/>
          <a:ext cx="0" cy="0"/>
          <a:chOff x="0" y="0"/>
          <a:chExt cx="0" cy="0"/>
        </a:xfrm>
      </p:grpSpPr>
      <p:sp>
        <p:nvSpPr>
          <p:cNvPr id="375" name="Google Shape;375;g3593d962737_0_1238"/>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76" name="Google Shape;376;g3593d962737_0_123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77" name="Google Shape;377;g3593d962737_0_1238"/>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78" name="Google Shape;378;g3593d962737_0_123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379" name="Shape 379"/>
        <p:cNvGrpSpPr/>
        <p:nvPr/>
      </p:nvGrpSpPr>
      <p:grpSpPr>
        <a:xfrm>
          <a:off x="0" y="0"/>
          <a:ext cx="0" cy="0"/>
          <a:chOff x="0" y="0"/>
          <a:chExt cx="0" cy="0"/>
        </a:xfrm>
      </p:grpSpPr>
      <p:sp>
        <p:nvSpPr>
          <p:cNvPr id="380" name="Google Shape;380;g3593d962737_0_1243"/>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3800"/>
              <a:buNone/>
              <a:defRPr b="1"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81" name="Google Shape;381;g3593d962737_0_124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82" name="Google Shape;382;g3593d962737_0_1243"/>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83" name="Google Shape;383;g3593d962737_0_124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4" name="Shape 384"/>
        <p:cNvGrpSpPr/>
        <p:nvPr/>
      </p:nvGrpSpPr>
      <p:grpSpPr>
        <a:xfrm>
          <a:off x="0" y="0"/>
          <a:ext cx="0" cy="0"/>
          <a:chOff x="0" y="0"/>
          <a:chExt cx="0" cy="0"/>
        </a:xfrm>
      </p:grpSpPr>
      <p:sp>
        <p:nvSpPr>
          <p:cNvPr id="385" name="Google Shape;385;g3593d962737_0_1248"/>
          <p:cNvSpPr txBox="1"/>
          <p:nvPr>
            <p:ph type="title"/>
          </p:nvPr>
        </p:nvSpPr>
        <p:spPr>
          <a:xfrm>
            <a:off x="332480" y="592640"/>
            <a:ext cx="2995200" cy="806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2600"/>
              <a:buFont typeface="Solway"/>
              <a:buNone/>
              <a:defRPr b="1" sz="2600">
                <a:latin typeface="Solway"/>
                <a:ea typeface="Solway"/>
                <a:cs typeface="Solway"/>
                <a:sym typeface="Solway"/>
              </a:defRPr>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86" name="Google Shape;386;g3593d962737_0_1248"/>
          <p:cNvSpPr txBox="1"/>
          <p:nvPr>
            <p:ph idx="1" type="body"/>
          </p:nvPr>
        </p:nvSpPr>
        <p:spPr>
          <a:xfrm>
            <a:off x="332480" y="1482240"/>
            <a:ext cx="2995200" cy="3391500"/>
          </a:xfrm>
          <a:prstGeom prst="rect">
            <a:avLst/>
          </a:prstGeom>
          <a:noFill/>
          <a:ln>
            <a:noFill/>
          </a:ln>
        </p:spPr>
        <p:txBody>
          <a:bodyPr anchorCtr="0" anchor="t" bIns="97525" lIns="97525" spcFirstLastPara="1" rIns="97525" wrap="square" tIns="97525">
            <a:normAutofit/>
          </a:bodyPr>
          <a:lstStyle>
            <a:lvl1pPr indent="-311150" lvl="0" marL="457200" algn="l">
              <a:lnSpc>
                <a:spcPct val="115000"/>
              </a:lnSpc>
              <a:spcBef>
                <a:spcPts val="0"/>
              </a:spcBef>
              <a:spcAft>
                <a:spcPts val="0"/>
              </a:spcAft>
              <a:buClr>
                <a:srgbClr val="00AEEF"/>
              </a:buClr>
              <a:buSzPts val="1300"/>
              <a:buChar char="●"/>
              <a:defRPr sz="13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387" name="Google Shape;387;g3593d962737_0_124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88" name="Google Shape;388;g3593d962737_0_124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9" name="Shape 389"/>
        <p:cNvGrpSpPr/>
        <p:nvPr/>
      </p:nvGrpSpPr>
      <p:grpSpPr>
        <a:xfrm>
          <a:off x="0" y="0"/>
          <a:ext cx="0" cy="0"/>
          <a:chOff x="0" y="0"/>
          <a:chExt cx="0" cy="0"/>
        </a:xfrm>
      </p:grpSpPr>
      <p:sp>
        <p:nvSpPr>
          <p:cNvPr id="390" name="Google Shape;390;g3593d962737_0_1253"/>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1" name="Google Shape;391;g3593d962737_0_125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92" name="Google Shape;392;g3593d962737_0_125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393" name="Shape 393"/>
        <p:cNvGrpSpPr/>
        <p:nvPr/>
      </p:nvGrpSpPr>
      <p:grpSpPr>
        <a:xfrm>
          <a:off x="0" y="0"/>
          <a:ext cx="0" cy="0"/>
          <a:chOff x="0" y="0"/>
          <a:chExt cx="0" cy="0"/>
        </a:xfrm>
      </p:grpSpPr>
      <p:sp>
        <p:nvSpPr>
          <p:cNvPr id="394" name="Google Shape;394;g3593d962737_0_1257"/>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5" name="Google Shape;395;g3593d962737_0_125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96" name="Google Shape;396;g3593d962737_0_1257"/>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397" name="Shape 397"/>
        <p:cNvGrpSpPr/>
        <p:nvPr/>
      </p:nvGrpSpPr>
      <p:grpSpPr>
        <a:xfrm>
          <a:off x="0" y="0"/>
          <a:ext cx="0" cy="0"/>
          <a:chOff x="0" y="0"/>
          <a:chExt cx="0" cy="0"/>
        </a:xfrm>
      </p:grpSpPr>
      <p:sp>
        <p:nvSpPr>
          <p:cNvPr id="398" name="Google Shape;398;g3593d962737_0_1261"/>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9" name="Google Shape;399;g3593d962737_0_126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00" name="Google Shape;400;g3593d962737_0_1261"/>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g35714f6af6b_0_130"/>
          <p:cNvSpPr txBox="1"/>
          <p:nvPr>
            <p:ph type="ctrTitle"/>
          </p:nvPr>
        </p:nvSpPr>
        <p:spPr>
          <a:xfrm>
            <a:off x="1219200" y="897890"/>
            <a:ext cx="7315200" cy="1910100"/>
          </a:xfrm>
          <a:prstGeom prst="rect">
            <a:avLst/>
          </a:prstGeom>
          <a:noFill/>
          <a:ln>
            <a:noFill/>
          </a:ln>
        </p:spPr>
        <p:txBody>
          <a:bodyPr anchorCtr="0" anchor="b" bIns="36550" lIns="73150" spcFirstLastPara="1" rIns="73150" wrap="square" tIns="36550">
            <a:normAutofit/>
          </a:bodyPr>
          <a:lstStyle>
            <a:lvl1pPr lvl="0" algn="ctr">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7" name="Google Shape;57;g35714f6af6b_0_130"/>
          <p:cNvSpPr txBox="1"/>
          <p:nvPr>
            <p:ph idx="1" type="subTitle"/>
          </p:nvPr>
        </p:nvSpPr>
        <p:spPr>
          <a:xfrm>
            <a:off x="1219200" y="2881630"/>
            <a:ext cx="7315200" cy="1324500"/>
          </a:xfrm>
          <a:prstGeom prst="rect">
            <a:avLst/>
          </a:prstGeom>
          <a:noFill/>
          <a:ln>
            <a:noFill/>
          </a:ln>
        </p:spPr>
        <p:txBody>
          <a:bodyPr anchorCtr="0" anchor="t" bIns="36550" lIns="73150" spcFirstLastPara="1" rIns="73150" wrap="square" tIns="36550">
            <a:normAutofit/>
          </a:bodyPr>
          <a:lstStyle>
            <a:lvl1pPr lvl="0" algn="ctr">
              <a:lnSpc>
                <a:spcPct val="90000"/>
              </a:lnSpc>
              <a:spcBef>
                <a:spcPts val="800"/>
              </a:spcBef>
              <a:spcAft>
                <a:spcPts val="0"/>
              </a:spcAft>
              <a:buClr>
                <a:schemeClr val="dk1"/>
              </a:buClr>
              <a:buSzPts val="1900"/>
              <a:buNone/>
              <a:defRPr sz="190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300"/>
              <a:buNone/>
              <a:defRPr sz="1300"/>
            </a:lvl4pPr>
            <a:lvl5pPr lvl="4" algn="ctr">
              <a:lnSpc>
                <a:spcPct val="90000"/>
              </a:lnSpc>
              <a:spcBef>
                <a:spcPts val="400"/>
              </a:spcBef>
              <a:spcAft>
                <a:spcPts val="0"/>
              </a:spcAft>
              <a:buClr>
                <a:schemeClr val="dk1"/>
              </a:buClr>
              <a:buSzPts val="1300"/>
              <a:buNone/>
              <a:defRPr sz="1300"/>
            </a:lvl5pPr>
            <a:lvl6pPr lvl="5" algn="ctr">
              <a:lnSpc>
                <a:spcPct val="90000"/>
              </a:lnSpc>
              <a:spcBef>
                <a:spcPts val="400"/>
              </a:spcBef>
              <a:spcAft>
                <a:spcPts val="0"/>
              </a:spcAft>
              <a:buClr>
                <a:schemeClr val="dk1"/>
              </a:buClr>
              <a:buSzPts val="1300"/>
              <a:buNone/>
              <a:defRPr sz="1300"/>
            </a:lvl6pPr>
            <a:lvl7pPr lvl="6" algn="ctr">
              <a:lnSpc>
                <a:spcPct val="90000"/>
              </a:lnSpc>
              <a:spcBef>
                <a:spcPts val="400"/>
              </a:spcBef>
              <a:spcAft>
                <a:spcPts val="0"/>
              </a:spcAft>
              <a:buClr>
                <a:schemeClr val="dk1"/>
              </a:buClr>
              <a:buSzPts val="1300"/>
              <a:buNone/>
              <a:defRPr sz="1300"/>
            </a:lvl7pPr>
            <a:lvl8pPr lvl="7" algn="ctr">
              <a:lnSpc>
                <a:spcPct val="90000"/>
              </a:lnSpc>
              <a:spcBef>
                <a:spcPts val="400"/>
              </a:spcBef>
              <a:spcAft>
                <a:spcPts val="0"/>
              </a:spcAft>
              <a:buClr>
                <a:schemeClr val="dk1"/>
              </a:buClr>
              <a:buSzPts val="1300"/>
              <a:buNone/>
              <a:defRPr sz="1300"/>
            </a:lvl8pPr>
            <a:lvl9pPr lvl="8" algn="ctr">
              <a:lnSpc>
                <a:spcPct val="90000"/>
              </a:lnSpc>
              <a:spcBef>
                <a:spcPts val="400"/>
              </a:spcBef>
              <a:spcAft>
                <a:spcPts val="0"/>
              </a:spcAft>
              <a:buClr>
                <a:schemeClr val="dk1"/>
              </a:buClr>
              <a:buSzPts val="1300"/>
              <a:buNone/>
              <a:defRPr sz="1300"/>
            </a:lvl9pPr>
          </a:lstStyle>
          <a:p/>
        </p:txBody>
      </p:sp>
      <p:sp>
        <p:nvSpPr>
          <p:cNvPr id="58" name="Google Shape;58;g35714f6af6b_0_130"/>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9" name="Google Shape;59;g35714f6af6b_0_130"/>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 name="Google Shape;60;g35714f6af6b_0_130"/>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401" name="Shape 401"/>
        <p:cNvGrpSpPr/>
        <p:nvPr/>
      </p:nvGrpSpPr>
      <p:grpSpPr>
        <a:xfrm>
          <a:off x="0" y="0"/>
          <a:ext cx="0" cy="0"/>
          <a:chOff x="0" y="0"/>
          <a:chExt cx="0" cy="0"/>
        </a:xfrm>
      </p:grpSpPr>
      <p:sp>
        <p:nvSpPr>
          <p:cNvPr id="402" name="Google Shape;402;g3593d962737_0_1265"/>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403" name="Google Shape;403;g3593d962737_0_126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04" name="Google Shape;404;g3593d962737_0_1265"/>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5" name="Shape 405"/>
        <p:cNvGrpSpPr/>
        <p:nvPr/>
      </p:nvGrpSpPr>
      <p:grpSpPr>
        <a:xfrm>
          <a:off x="0" y="0"/>
          <a:ext cx="0" cy="0"/>
          <a:chOff x="0" y="0"/>
          <a:chExt cx="0" cy="0"/>
        </a:xfrm>
      </p:grpSpPr>
      <p:pic>
        <p:nvPicPr>
          <p:cNvPr id="406" name="Google Shape;406;g3593d962737_0_1269"/>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07" name="Google Shape;407;g3593d962737_0_1269"/>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408" name="Google Shape;408;g3593d962737_0_1269"/>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409" name="Google Shape;409;g3593d962737_0_1269"/>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10" name="Google Shape;410;g3593d962737_0_126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11" name="Google Shape;411;g3593d962737_0_126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412" name="Shape 412"/>
        <p:cNvGrpSpPr/>
        <p:nvPr/>
      </p:nvGrpSpPr>
      <p:grpSpPr>
        <a:xfrm>
          <a:off x="0" y="0"/>
          <a:ext cx="0" cy="0"/>
          <a:chOff x="0" y="0"/>
          <a:chExt cx="0" cy="0"/>
        </a:xfrm>
      </p:grpSpPr>
      <p:pic>
        <p:nvPicPr>
          <p:cNvPr id="413" name="Google Shape;413;g3593d962737_0_1276"/>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14" name="Google Shape;414;g3593d962737_0_1276"/>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415" name="Google Shape;415;g3593d962737_0_1276"/>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416" name="Google Shape;416;g3593d962737_0_1276"/>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17" name="Google Shape;417;g3593d962737_0_127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18" name="Google Shape;418;g3593d962737_0_1276"/>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9" name="Shape 419"/>
        <p:cNvGrpSpPr/>
        <p:nvPr/>
      </p:nvGrpSpPr>
      <p:grpSpPr>
        <a:xfrm>
          <a:off x="0" y="0"/>
          <a:ext cx="0" cy="0"/>
          <a:chOff x="0" y="0"/>
          <a:chExt cx="0" cy="0"/>
        </a:xfrm>
      </p:grpSpPr>
      <p:sp>
        <p:nvSpPr>
          <p:cNvPr id="420" name="Google Shape;420;g3593d962737_0_1283"/>
          <p:cNvSpPr txBox="1"/>
          <p:nvPr>
            <p:ph idx="1" type="body"/>
          </p:nvPr>
        </p:nvSpPr>
        <p:spPr>
          <a:xfrm>
            <a:off x="332480" y="4512613"/>
            <a:ext cx="6398700" cy="645300"/>
          </a:xfrm>
          <a:prstGeom prst="rect">
            <a:avLst/>
          </a:prstGeom>
          <a:noFill/>
          <a:ln>
            <a:noFill/>
          </a:ln>
        </p:spPr>
        <p:txBody>
          <a:bodyPr anchorCtr="0" anchor="ctr" bIns="97525" lIns="97525" spcFirstLastPara="1" rIns="97525" wrap="square" tIns="97525">
            <a:normAutofit/>
          </a:bodyPr>
          <a:lstStyle>
            <a:lvl1pPr indent="-228600" lvl="0" marL="457200" algn="l">
              <a:lnSpc>
                <a:spcPct val="100000"/>
              </a:lnSpc>
              <a:spcBef>
                <a:spcPts val="0"/>
              </a:spcBef>
              <a:spcAft>
                <a:spcPts val="0"/>
              </a:spcAft>
              <a:buSzPts val="1900"/>
              <a:buNone/>
              <a:defRPr b="1"/>
            </a:lvl1pPr>
          </a:lstStyle>
          <a:p/>
        </p:txBody>
      </p:sp>
      <p:sp>
        <p:nvSpPr>
          <p:cNvPr id="421" name="Google Shape;421;g3593d962737_0_128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22" name="Google Shape;422;g3593d962737_0_128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3" name="Shape 423"/>
        <p:cNvGrpSpPr/>
        <p:nvPr/>
      </p:nvGrpSpPr>
      <p:grpSpPr>
        <a:xfrm>
          <a:off x="0" y="0"/>
          <a:ext cx="0" cy="0"/>
          <a:chOff x="0" y="0"/>
          <a:chExt cx="0" cy="0"/>
        </a:xfrm>
      </p:grpSpPr>
      <p:sp>
        <p:nvSpPr>
          <p:cNvPr id="424" name="Google Shape;424;g3593d962737_0_128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25" name="Google Shape;425;g3593d962737_0_1287"/>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g35714f6af6b_0_136"/>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 name="Google Shape;63;g35714f6af6b_0_136"/>
          <p:cNvSpPr txBox="1"/>
          <p:nvPr>
            <p:ph idx="1" type="body"/>
          </p:nvPr>
        </p:nvSpPr>
        <p:spPr>
          <a:xfrm>
            <a:off x="670560" y="1460500"/>
            <a:ext cx="84126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 name="Google Shape;64;g35714f6af6b_0_136"/>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g35714f6af6b_0_136"/>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 name="Google Shape;66;g35714f6af6b_0_136"/>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g35714f6af6b_0_142"/>
          <p:cNvSpPr txBox="1"/>
          <p:nvPr>
            <p:ph type="title"/>
          </p:nvPr>
        </p:nvSpPr>
        <p:spPr>
          <a:xfrm>
            <a:off x="665480" y="1367790"/>
            <a:ext cx="8412600" cy="2282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 name="Google Shape;69;g35714f6af6b_0_142"/>
          <p:cNvSpPr txBox="1"/>
          <p:nvPr>
            <p:ph idx="1" type="body"/>
          </p:nvPr>
        </p:nvSpPr>
        <p:spPr>
          <a:xfrm>
            <a:off x="665480" y="3671570"/>
            <a:ext cx="8412600" cy="12003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rgbClr val="757575"/>
              </a:buClr>
              <a:buSzPts val="1900"/>
              <a:buNone/>
              <a:defRPr sz="1900">
                <a:solidFill>
                  <a:srgbClr val="757575"/>
                </a:solidFill>
              </a:defRPr>
            </a:lvl1pPr>
            <a:lvl2pPr indent="-228600" lvl="1" marL="914400" algn="l">
              <a:lnSpc>
                <a:spcPct val="90000"/>
              </a:lnSpc>
              <a:spcBef>
                <a:spcPts val="400"/>
              </a:spcBef>
              <a:spcAft>
                <a:spcPts val="0"/>
              </a:spcAft>
              <a:buClr>
                <a:srgbClr val="757575"/>
              </a:buClr>
              <a:buSzPts val="1600"/>
              <a:buNone/>
              <a:defRPr sz="16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300"/>
              <a:buNone/>
              <a:defRPr sz="1300">
                <a:solidFill>
                  <a:srgbClr val="757575"/>
                </a:solidFill>
              </a:defRPr>
            </a:lvl4pPr>
            <a:lvl5pPr indent="-228600" lvl="4" marL="2286000" algn="l">
              <a:lnSpc>
                <a:spcPct val="90000"/>
              </a:lnSpc>
              <a:spcBef>
                <a:spcPts val="400"/>
              </a:spcBef>
              <a:spcAft>
                <a:spcPts val="0"/>
              </a:spcAft>
              <a:buClr>
                <a:srgbClr val="757575"/>
              </a:buClr>
              <a:buSzPts val="1300"/>
              <a:buNone/>
              <a:defRPr sz="1300">
                <a:solidFill>
                  <a:srgbClr val="757575"/>
                </a:solidFill>
              </a:defRPr>
            </a:lvl5pPr>
            <a:lvl6pPr indent="-228600" lvl="5" marL="2743200" algn="l">
              <a:lnSpc>
                <a:spcPct val="90000"/>
              </a:lnSpc>
              <a:spcBef>
                <a:spcPts val="400"/>
              </a:spcBef>
              <a:spcAft>
                <a:spcPts val="0"/>
              </a:spcAft>
              <a:buClr>
                <a:srgbClr val="757575"/>
              </a:buClr>
              <a:buSzPts val="1300"/>
              <a:buNone/>
              <a:defRPr sz="1300">
                <a:solidFill>
                  <a:srgbClr val="757575"/>
                </a:solidFill>
              </a:defRPr>
            </a:lvl6pPr>
            <a:lvl7pPr indent="-228600" lvl="6" marL="3200400" algn="l">
              <a:lnSpc>
                <a:spcPct val="90000"/>
              </a:lnSpc>
              <a:spcBef>
                <a:spcPts val="400"/>
              </a:spcBef>
              <a:spcAft>
                <a:spcPts val="0"/>
              </a:spcAft>
              <a:buClr>
                <a:srgbClr val="757575"/>
              </a:buClr>
              <a:buSzPts val="1300"/>
              <a:buNone/>
              <a:defRPr sz="1300">
                <a:solidFill>
                  <a:srgbClr val="757575"/>
                </a:solidFill>
              </a:defRPr>
            </a:lvl7pPr>
            <a:lvl8pPr indent="-228600" lvl="7" marL="3657600" algn="l">
              <a:lnSpc>
                <a:spcPct val="90000"/>
              </a:lnSpc>
              <a:spcBef>
                <a:spcPts val="400"/>
              </a:spcBef>
              <a:spcAft>
                <a:spcPts val="0"/>
              </a:spcAft>
              <a:buClr>
                <a:srgbClr val="757575"/>
              </a:buClr>
              <a:buSzPts val="1300"/>
              <a:buNone/>
              <a:defRPr sz="1300">
                <a:solidFill>
                  <a:srgbClr val="757575"/>
                </a:solidFill>
              </a:defRPr>
            </a:lvl8pPr>
            <a:lvl9pPr indent="-228600" lvl="8" marL="4114800" algn="l">
              <a:lnSpc>
                <a:spcPct val="90000"/>
              </a:lnSpc>
              <a:spcBef>
                <a:spcPts val="400"/>
              </a:spcBef>
              <a:spcAft>
                <a:spcPts val="0"/>
              </a:spcAft>
              <a:buClr>
                <a:srgbClr val="757575"/>
              </a:buClr>
              <a:buSzPts val="1300"/>
              <a:buNone/>
              <a:defRPr sz="1300">
                <a:solidFill>
                  <a:srgbClr val="757575"/>
                </a:solidFill>
              </a:defRPr>
            </a:lvl9pPr>
          </a:lstStyle>
          <a:p/>
        </p:txBody>
      </p:sp>
      <p:sp>
        <p:nvSpPr>
          <p:cNvPr id="70" name="Google Shape;70;g35714f6af6b_0_142"/>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 name="Google Shape;71;g35714f6af6b_0_142"/>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g35714f6af6b_0_142"/>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g35714f6af6b_0_148"/>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g35714f6af6b_0_148"/>
          <p:cNvSpPr txBox="1"/>
          <p:nvPr>
            <p:ph idx="1" type="body"/>
          </p:nvPr>
        </p:nvSpPr>
        <p:spPr>
          <a:xfrm>
            <a:off x="670560" y="1460500"/>
            <a:ext cx="41454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 name="Google Shape;76;g35714f6af6b_0_148"/>
          <p:cNvSpPr txBox="1"/>
          <p:nvPr>
            <p:ph idx="2" type="body"/>
          </p:nvPr>
        </p:nvSpPr>
        <p:spPr>
          <a:xfrm>
            <a:off x="4937760" y="1460500"/>
            <a:ext cx="41454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Google Shape;77;g35714f6af6b_0_148"/>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 name="Google Shape;78;g35714f6af6b_0_148"/>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 name="Google Shape;79;g35714f6af6b_0_148"/>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theme" Target="../theme/theme4.xml"/><Relationship Id="rId12" Type="http://schemas.openxmlformats.org/officeDocument/2006/relationships/slideLayout" Target="../slideLayouts/slideLayout16.xml"/><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56.xml"/><Relationship Id="rId42" Type="http://schemas.openxmlformats.org/officeDocument/2006/relationships/slideLayout" Target="../slideLayouts/slideLayout58.xml"/><Relationship Id="rId41" Type="http://schemas.openxmlformats.org/officeDocument/2006/relationships/slideLayout" Target="../slideLayouts/slideLayout57.xml"/><Relationship Id="rId44" Type="http://schemas.openxmlformats.org/officeDocument/2006/relationships/slideLayout" Target="../slideLayouts/slideLayout60.xml"/><Relationship Id="rId43" Type="http://schemas.openxmlformats.org/officeDocument/2006/relationships/slideLayout" Target="../slideLayouts/slideLayout59.xml"/><Relationship Id="rId46" Type="http://schemas.openxmlformats.org/officeDocument/2006/relationships/slideLayout" Target="../slideLayouts/slideLayout62.xml"/><Relationship Id="rId45" Type="http://schemas.openxmlformats.org/officeDocument/2006/relationships/slideLayout" Target="../slideLayouts/slideLayout61.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48" Type="http://schemas.openxmlformats.org/officeDocument/2006/relationships/slideLayout" Target="../slideLayouts/slideLayout64.xml"/><Relationship Id="rId47" Type="http://schemas.openxmlformats.org/officeDocument/2006/relationships/slideLayout" Target="../slideLayouts/slideLayout63.xml"/><Relationship Id="rId49" Type="http://schemas.openxmlformats.org/officeDocument/2006/relationships/theme" Target="../theme/theme3.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31" Type="http://schemas.openxmlformats.org/officeDocument/2006/relationships/slideLayout" Target="../slideLayouts/slideLayout47.xml"/><Relationship Id="rId30" Type="http://schemas.openxmlformats.org/officeDocument/2006/relationships/slideLayout" Target="../slideLayouts/slideLayout46.xml"/><Relationship Id="rId33" Type="http://schemas.openxmlformats.org/officeDocument/2006/relationships/slideLayout" Target="../slideLayouts/slideLayout49.xml"/><Relationship Id="rId32" Type="http://schemas.openxmlformats.org/officeDocument/2006/relationships/slideLayout" Target="../slideLayouts/slideLayout48.xml"/><Relationship Id="rId35" Type="http://schemas.openxmlformats.org/officeDocument/2006/relationships/slideLayout" Target="../slideLayouts/slideLayout51.xml"/><Relationship Id="rId34" Type="http://schemas.openxmlformats.org/officeDocument/2006/relationships/slideLayout" Target="../slideLayouts/slideLayout50.xml"/><Relationship Id="rId37" Type="http://schemas.openxmlformats.org/officeDocument/2006/relationships/slideLayout" Target="../slideLayouts/slideLayout53.xml"/><Relationship Id="rId36" Type="http://schemas.openxmlformats.org/officeDocument/2006/relationships/slideLayout" Target="../slideLayouts/slideLayout52.xml"/><Relationship Id="rId39" Type="http://schemas.openxmlformats.org/officeDocument/2006/relationships/slideLayout" Target="../slideLayouts/slideLayout55.xml"/><Relationship Id="rId38" Type="http://schemas.openxmlformats.org/officeDocument/2006/relationships/slideLayout" Target="../slideLayouts/slideLayout54.xml"/><Relationship Id="rId20" Type="http://schemas.openxmlformats.org/officeDocument/2006/relationships/slideLayout" Target="../slideLayouts/slideLayout36.xml"/><Relationship Id="rId22" Type="http://schemas.openxmlformats.org/officeDocument/2006/relationships/slideLayout" Target="../slideLayouts/slideLayout38.xml"/><Relationship Id="rId21" Type="http://schemas.openxmlformats.org/officeDocument/2006/relationships/slideLayout" Target="../slideLayouts/slideLayout37.xml"/><Relationship Id="rId24" Type="http://schemas.openxmlformats.org/officeDocument/2006/relationships/slideLayout" Target="../slideLayouts/slideLayout40.xml"/><Relationship Id="rId23" Type="http://schemas.openxmlformats.org/officeDocument/2006/relationships/slideLayout" Target="../slideLayouts/slideLayout39.xml"/><Relationship Id="rId26" Type="http://schemas.openxmlformats.org/officeDocument/2006/relationships/slideLayout" Target="../slideLayouts/slideLayout42.xml"/><Relationship Id="rId25" Type="http://schemas.openxmlformats.org/officeDocument/2006/relationships/slideLayout" Target="../slideLayouts/slideLayout41.xml"/><Relationship Id="rId28" Type="http://schemas.openxmlformats.org/officeDocument/2006/relationships/slideLayout" Target="../slideLayouts/slideLayout44.xml"/><Relationship Id="rId27" Type="http://schemas.openxmlformats.org/officeDocument/2006/relationships/slideLayout" Target="../slideLayouts/slideLayout43.xml"/><Relationship Id="rId29" Type="http://schemas.openxmlformats.org/officeDocument/2006/relationships/slideLayout" Target="../slideLayouts/slideLayout45.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19" Type="http://schemas.openxmlformats.org/officeDocument/2006/relationships/slideLayout" Target="../slideLayouts/slideLayout35.xml"/><Relationship Id="rId18"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 name="Shape 39"/>
        <p:cNvGrpSpPr/>
        <p:nvPr/>
      </p:nvGrpSpPr>
      <p:grpSpPr>
        <a:xfrm>
          <a:off x="0" y="0"/>
          <a:ext cx="0" cy="0"/>
          <a:chOff x="0" y="0"/>
          <a:chExt cx="0" cy="0"/>
        </a:xfrm>
      </p:grpSpPr>
      <p:sp>
        <p:nvSpPr>
          <p:cNvPr id="40" name="Google Shape;40;g35714f6af6b_0_114"/>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marR="0" rtl="0" algn="l">
              <a:lnSpc>
                <a:spcPct val="90000"/>
              </a:lnSpc>
              <a:spcBef>
                <a:spcPts val="0"/>
              </a:spcBef>
              <a:spcAft>
                <a:spcPts val="0"/>
              </a:spcAft>
              <a:buClr>
                <a:schemeClr val="dk1"/>
              </a:buClr>
              <a:buSzPts val="3500"/>
              <a:buFont typeface="Play"/>
              <a:buNone/>
              <a:defRPr b="0" i="0" sz="35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g35714f6af6b_0_114"/>
          <p:cNvSpPr txBox="1"/>
          <p:nvPr>
            <p:ph idx="1" type="body"/>
          </p:nvPr>
        </p:nvSpPr>
        <p:spPr>
          <a:xfrm>
            <a:off x="670560" y="1460500"/>
            <a:ext cx="8412600" cy="3480900"/>
          </a:xfrm>
          <a:prstGeom prst="rect">
            <a:avLst/>
          </a:prstGeom>
          <a:noFill/>
          <a:ln>
            <a:noFill/>
          </a:ln>
        </p:spPr>
        <p:txBody>
          <a:bodyPr anchorCtr="0" anchor="t" bIns="36550" lIns="73150" spcFirstLastPara="1" rIns="73150" wrap="square" tIns="36550">
            <a:normAutofit/>
          </a:bodyPr>
          <a:lstStyle>
            <a:lvl1pPr indent="-368300" lvl="0" marL="457200" marR="0" rtl="0" algn="l">
              <a:lnSpc>
                <a:spcPct val="90000"/>
              </a:lnSpc>
              <a:spcBef>
                <a:spcPts val="800"/>
              </a:spcBef>
              <a:spcAft>
                <a:spcPts val="0"/>
              </a:spcAft>
              <a:buClr>
                <a:schemeClr val="dk1"/>
              </a:buClr>
              <a:buSzPts val="2200"/>
              <a:buFont typeface="Arial"/>
              <a:buChar char="•"/>
              <a:defRPr b="0" i="0" sz="2200" u="none" cap="none" strike="noStrike">
                <a:solidFill>
                  <a:schemeClr val="dk1"/>
                </a:solidFill>
                <a:latin typeface="Arial"/>
                <a:ea typeface="Arial"/>
                <a:cs typeface="Arial"/>
                <a:sym typeface="Arial"/>
              </a:defRPr>
            </a:lvl1pPr>
            <a:lvl2pPr indent="-349250" lvl="1" marL="9144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2" name="Google Shape;42;g35714f6af6b_0_114"/>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marR="0" rtl="0" algn="l">
              <a:lnSpc>
                <a:spcPct val="100000"/>
              </a:lnSpc>
              <a:spcBef>
                <a:spcPts val="0"/>
              </a:spcBef>
              <a:spcAft>
                <a:spcPts val="0"/>
              </a:spcAft>
              <a:buClr>
                <a:srgbClr val="000000"/>
              </a:buClr>
              <a:buSzPts val="1100"/>
              <a:buFont typeface="Arial"/>
              <a:buNone/>
              <a:defRPr b="0" i="0" sz="10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3" name="Google Shape;43;g35714f6af6b_0_114"/>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marR="0" rtl="0" algn="ctr">
              <a:lnSpc>
                <a:spcPct val="100000"/>
              </a:lnSpc>
              <a:spcBef>
                <a:spcPts val="0"/>
              </a:spcBef>
              <a:spcAft>
                <a:spcPts val="0"/>
              </a:spcAft>
              <a:buClr>
                <a:srgbClr val="000000"/>
              </a:buClr>
              <a:buSzPts val="1100"/>
              <a:buFont typeface="Arial"/>
              <a:buNone/>
              <a:defRPr b="0" i="0" sz="10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4" name="Google Shape;44;g35714f6af6b_0_114"/>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124" name="Shape 124"/>
        <p:cNvGrpSpPr/>
        <p:nvPr/>
      </p:nvGrpSpPr>
      <p:grpSpPr>
        <a:xfrm>
          <a:off x="0" y="0"/>
          <a:ext cx="0" cy="0"/>
          <a:chOff x="0" y="0"/>
          <a:chExt cx="0" cy="0"/>
        </a:xfrm>
      </p:grpSpPr>
      <p:sp>
        <p:nvSpPr>
          <p:cNvPr id="125" name="Google Shape;125;g3593d962737_0_988"/>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marR="0" rtl="0" algn="l">
              <a:lnSpc>
                <a:spcPct val="100000"/>
              </a:lnSpc>
              <a:spcBef>
                <a:spcPts val="0"/>
              </a:spcBef>
              <a:spcAft>
                <a:spcPts val="0"/>
              </a:spcAft>
              <a:buClr>
                <a:schemeClr val="dk1"/>
              </a:buClr>
              <a:buSzPts val="3000"/>
              <a:buFont typeface="Lato"/>
              <a:buNone/>
              <a:defRPr b="0" i="0" sz="3000" u="none" cap="none" strike="noStrike">
                <a:solidFill>
                  <a:schemeClr val="dk1"/>
                </a:solidFill>
                <a:latin typeface="Lato"/>
                <a:ea typeface="Lato"/>
                <a:cs typeface="Lato"/>
                <a:sym typeface="Lato"/>
              </a:defRPr>
            </a:lvl1pPr>
            <a:lvl2pPr lvl="1"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9pPr>
          </a:lstStyle>
          <a:p/>
        </p:txBody>
      </p:sp>
      <p:sp>
        <p:nvSpPr>
          <p:cNvPr id="126" name="Google Shape;126;g3593d962737_0_988"/>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marR="0" rtl="0" algn="l">
              <a:lnSpc>
                <a:spcPct val="115000"/>
              </a:lnSpc>
              <a:spcBef>
                <a:spcPts val="0"/>
              </a:spcBef>
              <a:spcAft>
                <a:spcPts val="0"/>
              </a:spcAft>
              <a:buClr>
                <a:schemeClr val="dk1"/>
              </a:buClr>
              <a:buSzPts val="1900"/>
              <a:buFont typeface="Solway"/>
              <a:buChar char="●"/>
              <a:defRPr b="0" i="0" sz="1900" u="none" cap="none" strike="noStrike">
                <a:solidFill>
                  <a:schemeClr val="dk1"/>
                </a:solidFill>
                <a:latin typeface="Solway"/>
                <a:ea typeface="Solway"/>
                <a:cs typeface="Solway"/>
                <a:sym typeface="Solway"/>
              </a:defRPr>
            </a:lvl1pPr>
            <a:lvl2pPr indent="-323850" lvl="1" marL="914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2pPr>
            <a:lvl3pPr indent="-323850" lvl="2" marL="1371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3pPr>
            <a:lvl4pPr indent="-323850" lvl="3" marL="1828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4pPr>
            <a:lvl5pPr indent="-323850" lvl="4" marL="22860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5pPr>
            <a:lvl6pPr indent="-323850" lvl="5" marL="27432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6pPr>
            <a:lvl7pPr indent="-323850" lvl="6" marL="3200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7pPr>
            <a:lvl8pPr indent="-323850" lvl="7" marL="3657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8pPr>
            <a:lvl9pPr indent="-323850" lvl="8" marL="4114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9pPr>
          </a:lstStyle>
          <a:p/>
        </p:txBody>
      </p:sp>
      <p:sp>
        <p:nvSpPr>
          <p:cNvPr id="127" name="Google Shape;127;g3593d962737_0_98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2" r:id="rId46"/>
    <p:sldLayoutId id="2147483713" r:id="rId47"/>
    <p:sldLayoutId id="2147483714" r:id="rId4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4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60.png"/><Relationship Id="rId4" Type="http://schemas.openxmlformats.org/officeDocument/2006/relationships/image" Target="../media/image62.png"/><Relationship Id="rId5" Type="http://schemas.openxmlformats.org/officeDocument/2006/relationships/image" Target="../media/image5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57.png"/><Relationship Id="rId4" Type="http://schemas.openxmlformats.org/officeDocument/2006/relationships/hyperlink" Target="https://livingwage.mit.edu/counties/0609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xml"/><Relationship Id="rId3"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58.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7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 Id="rId3" Type="http://schemas.openxmlformats.org/officeDocument/2006/relationships/image" Target="../media/image63.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77.png"/><Relationship Id="rId5" Type="http://schemas.openxmlformats.org/officeDocument/2006/relationships/image" Target="../media/image7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7.xml"/><Relationship Id="rId3" Type="http://schemas.openxmlformats.org/officeDocument/2006/relationships/image" Target="../media/image80.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9.xml"/><Relationship Id="rId3" Type="http://schemas.openxmlformats.org/officeDocument/2006/relationships/image" Target="../media/image7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5.jpg"/><Relationship Id="rId4" Type="http://schemas.openxmlformats.org/officeDocument/2006/relationships/image" Target="../media/image4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 Id="rId3" Type="http://schemas.openxmlformats.org/officeDocument/2006/relationships/image" Target="../media/image85.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4.xml"/><Relationship Id="rId3" Type="http://schemas.openxmlformats.org/officeDocument/2006/relationships/image" Target="../media/image74.png"/><Relationship Id="rId4" Type="http://schemas.openxmlformats.org/officeDocument/2006/relationships/image" Target="../media/image8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 Id="rId3" Type="http://schemas.openxmlformats.org/officeDocument/2006/relationships/image" Target="../media/image72.png"/><Relationship Id="rId4" Type="http://schemas.openxmlformats.org/officeDocument/2006/relationships/image" Target="../media/image78.png"/><Relationship Id="rId5" Type="http://schemas.openxmlformats.org/officeDocument/2006/relationships/image" Target="../media/image83.png"/><Relationship Id="rId6"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1.jpg"/><Relationship Id="rId5" Type="http://schemas.openxmlformats.org/officeDocument/2006/relationships/image" Target="../media/image8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43.jpg"/><Relationship Id="rId4" Type="http://schemas.openxmlformats.org/officeDocument/2006/relationships/image" Target="../media/image5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6"/>
          <p:cNvPicPr preferRelativeResize="0"/>
          <p:nvPr/>
        </p:nvPicPr>
        <p:blipFill rotWithShape="1">
          <a:blip r:embed="rId3">
            <a:alphaModFix/>
          </a:blip>
          <a:srcRect b="0" l="0" r="0" t="0"/>
          <a:stretch/>
        </p:blipFill>
        <p:spPr>
          <a:xfrm>
            <a:off x="3102430" y="319509"/>
            <a:ext cx="3333810" cy="1204491"/>
          </a:xfrm>
          <a:prstGeom prst="rect">
            <a:avLst/>
          </a:prstGeom>
          <a:noFill/>
          <a:ln>
            <a:noFill/>
          </a:ln>
        </p:spPr>
      </p:pic>
      <p:sp>
        <p:nvSpPr>
          <p:cNvPr id="431" name="Google Shape;431;p6"/>
          <p:cNvSpPr txBox="1"/>
          <p:nvPr/>
        </p:nvSpPr>
        <p:spPr>
          <a:xfrm>
            <a:off x="0" y="1840417"/>
            <a:ext cx="9753600" cy="176061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Measure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b="0" i="1" lang="en-US" sz="2400" u="none" cap="none" strike="noStrike">
                <a:solidFill>
                  <a:srgbClr val="1A2F6A"/>
                </a:solidFill>
                <a:latin typeface="Helvetica Neue"/>
                <a:ea typeface="Helvetica Neue"/>
                <a:cs typeface="Helvetica Neue"/>
                <a:sym typeface="Helvetica Neue"/>
              </a:rPr>
              <a:t>Sonoma County Child Care &amp; Children’s Health Ordinance</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Community Advisory Council</a:t>
            </a:r>
            <a:endParaRPr b="0" i="0" sz="1400" u="none" cap="none" strike="noStrike">
              <a:solidFill>
                <a:srgbClr val="000000"/>
              </a:solidFill>
              <a:latin typeface="Arial"/>
              <a:ea typeface="Arial"/>
              <a:cs typeface="Arial"/>
              <a:sym typeface="Arial"/>
            </a:endParaRPr>
          </a:p>
        </p:txBody>
      </p:sp>
      <p:sp>
        <p:nvSpPr>
          <p:cNvPr id="432" name="Google Shape;432;p6"/>
          <p:cNvSpPr txBox="1"/>
          <p:nvPr/>
        </p:nvSpPr>
        <p:spPr>
          <a:xfrm>
            <a:off x="0" y="3601027"/>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Helvetica Neue"/>
              <a:ea typeface="Helvetica Neue"/>
              <a:cs typeface="Helvetica Neue"/>
              <a:sym typeface="Helvetica Neue"/>
            </a:endParaRPr>
          </a:p>
          <a:p>
            <a:pPr indent="0" lvl="0" marL="12700" marR="0" rtl="0" algn="ctr">
              <a:lnSpc>
                <a:spcPct val="100000"/>
              </a:lnSpc>
              <a:spcBef>
                <a:spcPts val="0"/>
              </a:spcBef>
              <a:spcAft>
                <a:spcPts val="0"/>
              </a:spcAft>
              <a:buClr>
                <a:srgbClr val="000000"/>
              </a:buClr>
              <a:buSzPts val="3200"/>
              <a:buFont typeface="Arial"/>
              <a:buNone/>
            </a:pPr>
            <a:r>
              <a:rPr b="1" i="0" lang="en-US" sz="3200" u="none" cap="none" strike="noStrike">
                <a:solidFill>
                  <a:srgbClr val="778738"/>
                </a:solidFill>
                <a:latin typeface="Helvetica Neue"/>
                <a:ea typeface="Helvetica Neue"/>
                <a:cs typeface="Helvetica Neue"/>
                <a:sym typeface="Helvetica Neue"/>
              </a:rPr>
              <a:t>May 22, 2025</a:t>
            </a:r>
            <a:endParaRPr b="1" i="0" sz="32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g3593d962737_0_667"/>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4800"/>
              <a:buNone/>
            </a:pPr>
            <a:r>
              <a:rPr lang="en-US"/>
              <a:t>Measure I </a:t>
            </a:r>
            <a:endParaRPr/>
          </a:p>
          <a:p>
            <a:pPr indent="0" lvl="0" marL="0" rtl="0" algn="l">
              <a:lnSpc>
                <a:spcPct val="100000"/>
              </a:lnSpc>
              <a:spcBef>
                <a:spcPts val="0"/>
              </a:spcBef>
              <a:spcAft>
                <a:spcPts val="0"/>
              </a:spcAft>
              <a:buSzPts val="4800"/>
              <a:buNone/>
            </a:pPr>
            <a:r>
              <a:rPr lang="en-US"/>
              <a:t>Data Landscape</a:t>
            </a:r>
            <a:endParaRPr/>
          </a:p>
        </p:txBody>
      </p:sp>
      <p:sp>
        <p:nvSpPr>
          <p:cNvPr id="492" name="Google Shape;492;g3593d962737_0_667"/>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2300"/>
              <a:buNone/>
            </a:pPr>
            <a:r>
              <a:rPr lang="en-US"/>
              <a:t>Measure I CAC Meeting</a:t>
            </a:r>
            <a:endParaRPr/>
          </a:p>
          <a:p>
            <a:pPr indent="0" lvl="0" marL="0" rtl="0" algn="l">
              <a:lnSpc>
                <a:spcPct val="100000"/>
              </a:lnSpc>
              <a:spcBef>
                <a:spcPts val="0"/>
              </a:spcBef>
              <a:spcAft>
                <a:spcPts val="0"/>
              </a:spcAft>
              <a:buSzPts val="2300"/>
              <a:buNone/>
            </a:pPr>
            <a:r>
              <a:rPr lang="en-US"/>
              <a:t>May 22, 2025</a:t>
            </a:r>
            <a:endParaRPr/>
          </a:p>
        </p:txBody>
      </p:sp>
      <p:sp>
        <p:nvSpPr>
          <p:cNvPr id="493" name="Google Shape;493;g3593d962737_0_667"/>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593d962737_0_673"/>
          <p:cNvSpPr txBox="1"/>
          <p:nvPr>
            <p:ph idx="1" type="body"/>
          </p:nvPr>
        </p:nvSpPr>
        <p:spPr>
          <a:xfrm>
            <a:off x="364507" y="663893"/>
            <a:ext cx="4317300" cy="2656500"/>
          </a:xfrm>
          <a:prstGeom prst="rect">
            <a:avLst/>
          </a:prstGeom>
          <a:noFill/>
          <a:ln>
            <a:noFill/>
          </a:ln>
        </p:spPr>
        <p:txBody>
          <a:bodyPr anchorCtr="0" anchor="t" bIns="97525" lIns="97525" spcFirstLastPara="1" rIns="97525" wrap="square" tIns="97525">
            <a:normAutofit/>
          </a:bodyPr>
          <a:lstStyle/>
          <a:p>
            <a:pPr indent="0" lvl="0" marL="0" rtl="0" algn="l">
              <a:lnSpc>
                <a:spcPct val="100000"/>
              </a:lnSpc>
              <a:spcBef>
                <a:spcPts val="0"/>
              </a:spcBef>
              <a:spcAft>
                <a:spcPts val="0"/>
              </a:spcAft>
              <a:buSzPts val="1900"/>
              <a:buNone/>
            </a:pPr>
            <a:r>
              <a:rPr lang="en-US" sz="5100">
                <a:latin typeface="Lato"/>
                <a:ea typeface="Lato"/>
                <a:cs typeface="Lato"/>
                <a:sym typeface="Lato"/>
              </a:rPr>
              <a:t>Sonoma County’s Children </a:t>
            </a:r>
            <a:endParaRPr b="1" sz="3800"/>
          </a:p>
        </p:txBody>
      </p:sp>
      <p:pic>
        <p:nvPicPr>
          <p:cNvPr id="499" name="Google Shape;499;g3593d962737_0_673"/>
          <p:cNvPicPr preferRelativeResize="0"/>
          <p:nvPr>
            <p:ph idx="2" type="pic"/>
          </p:nvPr>
        </p:nvPicPr>
        <p:blipFill rotWithShape="1">
          <a:blip r:embed="rId3">
            <a:alphaModFix/>
          </a:blip>
          <a:srcRect b="0" l="16675" r="16675" t="0"/>
          <a:stretch/>
        </p:blipFill>
        <p:spPr>
          <a:xfrm>
            <a:off x="4578293" y="845360"/>
            <a:ext cx="3963900" cy="3963900"/>
          </a:xfrm>
          <a:prstGeom prst="ellipse">
            <a:avLst/>
          </a:prstGeom>
          <a:noFill/>
          <a:ln cap="flat" cmpd="sng" w="114300">
            <a:solidFill>
              <a:srgbClr val="ED9073"/>
            </a:solidFill>
            <a:prstDash val="solid"/>
            <a:round/>
            <a:headEnd len="sm" w="sm" type="none"/>
            <a:tailEnd len="sm" w="sm" type="none"/>
          </a:ln>
        </p:spPr>
      </p:pic>
      <p:sp>
        <p:nvSpPr>
          <p:cNvPr id="500" name="Google Shape;500;g3593d962737_0_67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01" name="Google Shape;501;g3593d962737_0_673"/>
          <p:cNvSpPr txBox="1"/>
          <p:nvPr/>
        </p:nvSpPr>
        <p:spPr>
          <a:xfrm>
            <a:off x="364507" y="3320533"/>
            <a:ext cx="37269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Demographic Profile</a:t>
            </a:r>
            <a:endParaRPr b="0" i="0" sz="1500" u="none" cap="none" strike="noStrike">
              <a:solidFill>
                <a:srgbClr val="D0724A"/>
              </a:solidFill>
              <a:latin typeface="Solway"/>
              <a:ea typeface="Solway"/>
              <a:cs typeface="Solway"/>
              <a:sym typeface="Solwa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3593d962737_0_680"/>
          <p:cNvSpPr txBox="1"/>
          <p:nvPr>
            <p:ph type="title"/>
          </p:nvPr>
        </p:nvSpPr>
        <p:spPr>
          <a:xfrm>
            <a:off x="1161547" y="963840"/>
            <a:ext cx="82596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600"/>
              <a:t>Understanding the characteristics of Sonoma County’s youngest residents and their families is essential for designing equitable, responsive early childhood systems.</a:t>
            </a:r>
            <a:endParaRPr sz="3600"/>
          </a:p>
        </p:txBody>
      </p:sp>
      <p:sp>
        <p:nvSpPr>
          <p:cNvPr id="507" name="Google Shape;507;g3593d962737_0_68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g3593d962737_0_685"/>
          <p:cNvSpPr txBox="1"/>
          <p:nvPr>
            <p:ph idx="1" type="body"/>
          </p:nvPr>
        </p:nvSpPr>
        <p:spPr>
          <a:xfrm>
            <a:off x="332480" y="2699787"/>
            <a:ext cx="2812500" cy="1034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sz="1800">
                <a:latin typeface="Lato Black"/>
                <a:ea typeface="Lato Black"/>
                <a:cs typeface="Lato Black"/>
                <a:sym typeface="Lato Black"/>
              </a:rPr>
              <a:t>25,217</a:t>
            </a:r>
            <a:r>
              <a:rPr lang="en-US" sz="1800">
                <a:latin typeface="Lato Black"/>
                <a:ea typeface="Lato Black"/>
                <a:cs typeface="Lato Black"/>
                <a:sym typeface="Lato Black"/>
                <a:extLst>
                  <a:ext uri="http://customooxmlschemas.google.com/">
                    <go:slidesCustomData xmlns:go="http://customooxmlschemas.google.com/" textRoundtripDataId="1"/>
                  </a:ext>
                </a:extLst>
              </a:rPr>
              <a:t> </a:t>
            </a:r>
            <a:r>
              <a:rPr lang="en-US">
                <a:extLst>
                  <a:ext uri="http://customooxmlschemas.google.com/">
                    <go:slidesCustomData xmlns:go="http://customooxmlschemas.google.com/" textRoundtripDataId="2"/>
                  </a:ext>
                </a:extLst>
              </a:rPr>
              <a:t>children ages 0-</a:t>
            </a:r>
            <a:r>
              <a:rPr lang="en-US"/>
              <a:t>5*</a:t>
            </a:r>
            <a:endParaRPr/>
          </a:p>
        </p:txBody>
      </p:sp>
      <p:sp>
        <p:nvSpPr>
          <p:cNvPr id="513" name="Google Shape;513;g3593d962737_0_685"/>
          <p:cNvSpPr txBox="1"/>
          <p:nvPr>
            <p:ph idx="2" type="body"/>
          </p:nvPr>
        </p:nvSpPr>
        <p:spPr>
          <a:xfrm>
            <a:off x="3369653" y="2699787"/>
            <a:ext cx="2812500" cy="1127700"/>
          </a:xfrm>
          <a:prstGeom prst="rect">
            <a:avLst/>
          </a:prstGeom>
          <a:noFill/>
          <a:ln>
            <a:noFill/>
          </a:ln>
        </p:spPr>
        <p:txBody>
          <a:bodyPr anchorCtr="0" anchor="t" bIns="97525" lIns="97525" spcFirstLastPara="1" rIns="97525" wrap="square" tIns="97525">
            <a:normAutofit fontScale="92500" lnSpcReduction="10000"/>
          </a:bodyPr>
          <a:lstStyle/>
          <a:p>
            <a:pPr indent="0" lvl="0" marL="0" rtl="0" algn="ctr">
              <a:lnSpc>
                <a:spcPct val="115000"/>
              </a:lnSpc>
              <a:spcBef>
                <a:spcPts val="0"/>
              </a:spcBef>
              <a:spcAft>
                <a:spcPts val="1300"/>
              </a:spcAft>
              <a:buSzPct val="90090"/>
              <a:buNone/>
            </a:pPr>
            <a:r>
              <a:rPr lang="en-US" sz="1800">
                <a:latin typeface="Lato Black"/>
                <a:ea typeface="Lato Black"/>
                <a:cs typeface="Lato Black"/>
                <a:sym typeface="Lato Black"/>
              </a:rPr>
              <a:t>27.5% </a:t>
            </a:r>
            <a:r>
              <a:rPr lang="en-US"/>
              <a:t>English Language Learners. Of these, </a:t>
            </a:r>
            <a:r>
              <a:rPr b="1" lang="en-US"/>
              <a:t>91.5%</a:t>
            </a:r>
            <a:r>
              <a:rPr lang="en-US"/>
              <a:t> speak Spanish.**</a:t>
            </a:r>
            <a:endParaRPr/>
          </a:p>
        </p:txBody>
      </p:sp>
      <p:sp>
        <p:nvSpPr>
          <p:cNvPr id="514" name="Google Shape;514;g3593d962737_0_685"/>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sz="3000"/>
              <a:t>Demographics of Children in Sonoma County*</a:t>
            </a:r>
            <a:endParaRPr/>
          </a:p>
        </p:txBody>
      </p:sp>
      <p:sp>
        <p:nvSpPr>
          <p:cNvPr id="515" name="Google Shape;515;g3593d962737_0_685"/>
          <p:cNvSpPr txBox="1"/>
          <p:nvPr>
            <p:ph idx="2" type="body"/>
          </p:nvPr>
        </p:nvSpPr>
        <p:spPr>
          <a:xfrm>
            <a:off x="6305867" y="2699787"/>
            <a:ext cx="3014400" cy="1610700"/>
          </a:xfrm>
          <a:prstGeom prst="rect">
            <a:avLst/>
          </a:prstGeom>
          <a:noFill/>
          <a:ln>
            <a:noFill/>
          </a:ln>
        </p:spPr>
        <p:txBody>
          <a:bodyPr anchorCtr="0" anchor="t" bIns="97525" lIns="97525" spcFirstLastPara="1" rIns="97525" wrap="square" tIns="97525">
            <a:normAutofit lnSpcReduction="10000"/>
          </a:bodyPr>
          <a:lstStyle/>
          <a:p>
            <a:pPr indent="0" lvl="0" marL="0" rtl="0" algn="ctr">
              <a:lnSpc>
                <a:spcPct val="115000"/>
              </a:lnSpc>
              <a:spcBef>
                <a:spcPts val="0"/>
              </a:spcBef>
              <a:spcAft>
                <a:spcPts val="1300"/>
              </a:spcAft>
              <a:buSzPts val="1500"/>
              <a:buNone/>
            </a:pPr>
            <a:r>
              <a:rPr lang="en-US" sz="1800">
                <a:latin typeface="Lato Black"/>
                <a:ea typeface="Lato Black"/>
                <a:cs typeface="Lato Black"/>
                <a:sym typeface="Lato Black"/>
              </a:rPr>
              <a:t>12.5% </a:t>
            </a:r>
            <a:r>
              <a:rPr lang="en-US"/>
              <a:t>are identified as having special needs in kindergarten. </a:t>
            </a:r>
            <a:r>
              <a:rPr b="1" lang="en-US"/>
              <a:t>7.9%</a:t>
            </a:r>
            <a:r>
              <a:rPr lang="en-US"/>
              <a:t> of 0-4 years olds have IFSPs supporting special needs.**</a:t>
            </a:r>
            <a:endParaRPr/>
          </a:p>
        </p:txBody>
      </p:sp>
      <p:sp>
        <p:nvSpPr>
          <p:cNvPr id="516" name="Google Shape;516;g3593d962737_0_68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17" name="Google Shape;517;g3593d962737_0_685"/>
          <p:cNvSpPr txBox="1"/>
          <p:nvPr/>
        </p:nvSpPr>
        <p:spPr>
          <a:xfrm>
            <a:off x="560667" y="4652133"/>
            <a:ext cx="75777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Sources: 	*2023 American Community Survey 1 Year Estimates</a:t>
            </a:r>
            <a:endParaRPr b="0" i="0" sz="1100" u="none" cap="none" strike="noStrike">
              <a:solidFill>
                <a:schemeClr val="dk1"/>
              </a:solidFill>
              <a:latin typeface="Solway"/>
              <a:ea typeface="Solway"/>
              <a:cs typeface="Solway"/>
              <a:sym typeface="Solway"/>
            </a:endParaRPr>
          </a:p>
          <a:p>
            <a:pPr indent="0" lvl="0" marL="48260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           **2025 Sonoma County Early Learning and Care Needs Assessment (Children 0-12)</a:t>
            </a:r>
            <a:endParaRPr b="0" i="0" sz="1100" u="none" cap="none" strike="noStrike">
              <a:solidFill>
                <a:schemeClr val="dk1"/>
              </a:solidFill>
              <a:latin typeface="Solway"/>
              <a:ea typeface="Solway"/>
              <a:cs typeface="Solway"/>
              <a:sym typeface="Solway"/>
            </a:endParaRPr>
          </a:p>
        </p:txBody>
      </p:sp>
      <p:grpSp>
        <p:nvGrpSpPr>
          <p:cNvPr id="518" name="Google Shape;518;g3593d962737_0_685"/>
          <p:cNvGrpSpPr/>
          <p:nvPr/>
        </p:nvGrpSpPr>
        <p:grpSpPr>
          <a:xfrm>
            <a:off x="1146837" y="1470033"/>
            <a:ext cx="1021312" cy="1021472"/>
            <a:chOff x="1075126" y="1378113"/>
            <a:chExt cx="957450" cy="957600"/>
          </a:xfrm>
        </p:grpSpPr>
        <p:sp>
          <p:nvSpPr>
            <p:cNvPr id="519" name="Google Shape;519;g3593d962737_0_685"/>
            <p:cNvSpPr/>
            <p:nvPr/>
          </p:nvSpPr>
          <p:spPr>
            <a:xfrm>
              <a:off x="1075200" y="1378113"/>
              <a:ext cx="957300" cy="9576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520" name="Google Shape;520;g3593d962737_0_685" title="noun-children-6631091-FCF8F1.png"/>
            <p:cNvPicPr preferRelativeResize="0"/>
            <p:nvPr/>
          </p:nvPicPr>
          <p:blipFill rotWithShape="1">
            <a:blip r:embed="rId3">
              <a:alphaModFix/>
            </a:blip>
            <a:srcRect b="0" l="0" r="0" t="0"/>
            <a:stretch/>
          </p:blipFill>
          <p:spPr>
            <a:xfrm>
              <a:off x="1075126" y="1378212"/>
              <a:ext cx="957450" cy="957450"/>
            </a:xfrm>
            <a:prstGeom prst="rect">
              <a:avLst/>
            </a:prstGeom>
            <a:noFill/>
            <a:ln>
              <a:noFill/>
            </a:ln>
          </p:spPr>
        </p:pic>
      </p:grpSp>
      <p:sp>
        <p:nvSpPr>
          <p:cNvPr id="521" name="Google Shape;521;g3593d962737_0_685"/>
          <p:cNvSpPr/>
          <p:nvPr/>
        </p:nvSpPr>
        <p:spPr>
          <a:xfrm>
            <a:off x="4265333" y="146998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522" name="Google Shape;522;g3593d962737_0_685"/>
          <p:cNvSpPr/>
          <p:nvPr/>
        </p:nvSpPr>
        <p:spPr>
          <a:xfrm>
            <a:off x="7302507" y="146998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523" name="Google Shape;523;g3593d962737_0_685" title="noun-talk-2510173-FCF8F1.png"/>
          <p:cNvPicPr preferRelativeResize="0"/>
          <p:nvPr/>
        </p:nvPicPr>
        <p:blipFill rotWithShape="1">
          <a:blip r:embed="rId4">
            <a:alphaModFix/>
          </a:blip>
          <a:srcRect b="0" l="0" r="0" t="0"/>
          <a:stretch/>
        </p:blipFill>
        <p:spPr>
          <a:xfrm>
            <a:off x="4398627" y="1603440"/>
            <a:ext cx="754560" cy="754560"/>
          </a:xfrm>
          <a:prstGeom prst="rect">
            <a:avLst/>
          </a:prstGeom>
          <a:noFill/>
          <a:ln>
            <a:noFill/>
          </a:ln>
        </p:spPr>
      </p:pic>
      <p:pic>
        <p:nvPicPr>
          <p:cNvPr id="524" name="Google Shape;524;g3593d962737_0_685" title="noun-support-7620327-FCF8F1.png"/>
          <p:cNvPicPr preferRelativeResize="0"/>
          <p:nvPr/>
        </p:nvPicPr>
        <p:blipFill rotWithShape="1">
          <a:blip r:embed="rId5">
            <a:alphaModFix/>
          </a:blip>
          <a:srcRect b="0" l="0" r="0" t="0"/>
          <a:stretch/>
        </p:blipFill>
        <p:spPr>
          <a:xfrm>
            <a:off x="7383707" y="1603440"/>
            <a:ext cx="754560" cy="7545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3593d962737_0_701"/>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Clr>
                <a:schemeClr val="dk1"/>
              </a:buClr>
              <a:buSzPct val="40000"/>
              <a:buFont typeface="Arial"/>
              <a:buNone/>
            </a:pPr>
            <a:r>
              <a:rPr lang="en-US"/>
              <a:t>Demographics of </a:t>
            </a:r>
            <a:r>
              <a:rPr lang="en-US">
                <a:extLst>
                  <a:ext uri="http://customooxmlschemas.google.com/">
                    <go:slidesCustomData xmlns:go="http://customooxmlschemas.google.com/" textRoundtripDataId="3"/>
                  </a:ext>
                </a:extLst>
              </a:rPr>
              <a:t>Children </a:t>
            </a:r>
            <a:r>
              <a:rPr lang="en-US"/>
              <a:t>in Sonoma County (2023)*</a:t>
            </a:r>
            <a:endParaRPr/>
          </a:p>
        </p:txBody>
      </p:sp>
      <p:sp>
        <p:nvSpPr>
          <p:cNvPr id="530" name="Google Shape;530;g3593d962737_0_70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pic>
        <p:nvPicPr>
          <p:cNvPr id="531" name="Google Shape;531;g3593d962737_0_701" title="Points scored"/>
          <p:cNvPicPr preferRelativeResize="0"/>
          <p:nvPr/>
        </p:nvPicPr>
        <p:blipFill rotWithShape="1">
          <a:blip r:embed="rId3">
            <a:alphaModFix/>
          </a:blip>
          <a:srcRect b="0" l="0" r="0" t="0"/>
          <a:stretch/>
        </p:blipFill>
        <p:spPr>
          <a:xfrm>
            <a:off x="-553307" y="1229307"/>
            <a:ext cx="8843865" cy="3942880"/>
          </a:xfrm>
          <a:prstGeom prst="rect">
            <a:avLst/>
          </a:prstGeom>
          <a:noFill/>
          <a:ln>
            <a:noFill/>
          </a:ln>
        </p:spPr>
      </p:pic>
      <p:sp>
        <p:nvSpPr>
          <p:cNvPr id="532" name="Google Shape;532;g3593d962737_0_701"/>
          <p:cNvSpPr txBox="1"/>
          <p:nvPr>
            <p:ph idx="1" type="body"/>
          </p:nvPr>
        </p:nvSpPr>
        <p:spPr>
          <a:xfrm>
            <a:off x="5484533" y="1295440"/>
            <a:ext cx="3845700" cy="2640300"/>
          </a:xfrm>
          <a:prstGeom prst="rect">
            <a:avLst/>
          </a:prstGeom>
          <a:solidFill>
            <a:srgbClr val="FCF8F1"/>
          </a:solidFill>
          <a:ln>
            <a:noFill/>
          </a:ln>
        </p:spPr>
        <p:txBody>
          <a:bodyPr anchorCtr="0" anchor="t" bIns="97525" lIns="97525" spcFirstLastPara="1" rIns="97525" wrap="square" tIns="97525">
            <a:normAutofit fontScale="92500"/>
          </a:bodyPr>
          <a:lstStyle/>
          <a:p>
            <a:pPr indent="0" lvl="0" marL="0" rtl="0" algn="l">
              <a:lnSpc>
                <a:spcPct val="130000"/>
              </a:lnSpc>
              <a:spcBef>
                <a:spcPts val="0"/>
              </a:spcBef>
              <a:spcAft>
                <a:spcPts val="0"/>
              </a:spcAft>
              <a:buSzPct val="74324"/>
              <a:buNone/>
            </a:pPr>
            <a:r>
              <a:rPr lang="en-US" sz="1600"/>
              <a:t>48.9% White</a:t>
            </a:r>
            <a:endParaRPr sz="1600"/>
          </a:p>
          <a:p>
            <a:pPr indent="0" lvl="0" marL="0" rtl="0" algn="l">
              <a:lnSpc>
                <a:spcPct val="130000"/>
              </a:lnSpc>
              <a:spcBef>
                <a:spcPts val="0"/>
              </a:spcBef>
              <a:spcAft>
                <a:spcPts val="0"/>
              </a:spcAft>
              <a:buSzPct val="74324"/>
              <a:buNone/>
            </a:pPr>
            <a:r>
              <a:rPr lang="en-US" sz="1600"/>
              <a:t>40.4% Hispanic/Latine</a:t>
            </a:r>
            <a:endParaRPr sz="1600"/>
          </a:p>
          <a:p>
            <a:pPr indent="0" lvl="0" marL="0" rtl="0" algn="l">
              <a:lnSpc>
                <a:spcPct val="130000"/>
              </a:lnSpc>
              <a:spcBef>
                <a:spcPts val="0"/>
              </a:spcBef>
              <a:spcAft>
                <a:spcPts val="0"/>
              </a:spcAft>
              <a:buSzPct val="74324"/>
              <a:buNone/>
            </a:pPr>
            <a:r>
              <a:rPr lang="en-US" sz="1600"/>
              <a:t>4.3% Asian</a:t>
            </a:r>
            <a:endParaRPr sz="1600"/>
          </a:p>
          <a:p>
            <a:pPr indent="0" lvl="0" marL="0" rtl="0" algn="l">
              <a:lnSpc>
                <a:spcPct val="130000"/>
              </a:lnSpc>
              <a:spcBef>
                <a:spcPts val="0"/>
              </a:spcBef>
              <a:spcAft>
                <a:spcPts val="0"/>
              </a:spcAft>
              <a:buSzPct val="74324"/>
              <a:buNone/>
            </a:pPr>
            <a:r>
              <a:rPr lang="en-US" sz="1600"/>
              <a:t>3.8% Multiracial</a:t>
            </a:r>
            <a:endParaRPr sz="1600"/>
          </a:p>
          <a:p>
            <a:pPr indent="0" lvl="0" marL="0" rtl="0" algn="l">
              <a:lnSpc>
                <a:spcPct val="130000"/>
              </a:lnSpc>
              <a:spcBef>
                <a:spcPts val="0"/>
              </a:spcBef>
              <a:spcAft>
                <a:spcPts val="0"/>
              </a:spcAft>
              <a:buSzPct val="74324"/>
              <a:buNone/>
            </a:pPr>
            <a:r>
              <a:rPr lang="en-US" sz="1600"/>
              <a:t>1.6% Black</a:t>
            </a:r>
            <a:endParaRPr sz="1600"/>
          </a:p>
          <a:p>
            <a:pPr indent="0" lvl="0" marL="0" rtl="0" algn="l">
              <a:lnSpc>
                <a:spcPct val="130000"/>
              </a:lnSpc>
              <a:spcBef>
                <a:spcPts val="0"/>
              </a:spcBef>
              <a:spcAft>
                <a:spcPts val="0"/>
              </a:spcAft>
              <a:buSzPct val="74324"/>
              <a:buNone/>
            </a:pPr>
            <a:r>
              <a:rPr lang="en-US" sz="1600"/>
              <a:t>1.0% American Indian/Alaskan Native</a:t>
            </a:r>
            <a:endParaRPr sz="1600"/>
          </a:p>
          <a:p>
            <a:pPr indent="0" lvl="0" marL="0" rtl="0" algn="l">
              <a:lnSpc>
                <a:spcPct val="130000"/>
              </a:lnSpc>
              <a:spcBef>
                <a:spcPts val="0"/>
              </a:spcBef>
              <a:spcAft>
                <a:spcPts val="0"/>
              </a:spcAft>
              <a:buSzPct val="74324"/>
              <a:buNone/>
            </a:pPr>
            <a:r>
              <a:rPr lang="en-US" sz="1600"/>
              <a:t>0.7% Native Hawaiian/Pacific Islander</a:t>
            </a:r>
            <a:endParaRPr sz="1600"/>
          </a:p>
        </p:txBody>
      </p:sp>
      <p:sp>
        <p:nvSpPr>
          <p:cNvPr id="533" name="Google Shape;533;g3593d962737_0_701"/>
          <p:cNvSpPr txBox="1"/>
          <p:nvPr/>
        </p:nvSpPr>
        <p:spPr>
          <a:xfrm>
            <a:off x="580320" y="5082880"/>
            <a:ext cx="75777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*Ages 0-12. Source: Sonoma County 2024-25 Early Learning and Care Needs Assessment</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g3593d962737_0_709"/>
          <p:cNvSpPr txBox="1"/>
          <p:nvPr>
            <p:ph idx="1" type="body"/>
          </p:nvPr>
        </p:nvSpPr>
        <p:spPr>
          <a:xfrm>
            <a:off x="325307" y="3668187"/>
            <a:ext cx="3948600" cy="1124100"/>
          </a:xfrm>
          <a:prstGeom prst="rect">
            <a:avLst/>
          </a:prstGeom>
          <a:noFill/>
          <a:ln>
            <a:noFill/>
          </a:ln>
        </p:spPr>
        <p:txBody>
          <a:bodyPr anchorCtr="0" anchor="t" bIns="97525" lIns="97525" spcFirstLastPara="1" rIns="97525" wrap="square" tIns="97525">
            <a:normAutofit lnSpcReduction="10000"/>
          </a:bodyPr>
          <a:lstStyle/>
          <a:p>
            <a:pPr indent="0" lvl="0" marL="0" rtl="0" algn="ctr">
              <a:lnSpc>
                <a:spcPct val="115000"/>
              </a:lnSpc>
              <a:spcBef>
                <a:spcPts val="0"/>
              </a:spcBef>
              <a:spcAft>
                <a:spcPts val="1300"/>
              </a:spcAft>
              <a:buSzPts val="1500"/>
              <a:buNone/>
            </a:pPr>
            <a:r>
              <a:rPr lang="en-US"/>
              <a:t>Children 0-5 lived below the federal poverty line in 2023. That’s a </a:t>
            </a:r>
            <a:r>
              <a:rPr b="1" lang="en-US"/>
              <a:t>44%</a:t>
            </a:r>
            <a:r>
              <a:rPr lang="en-US"/>
              <a:t> increase from 2021.*</a:t>
            </a:r>
            <a:endParaRPr/>
          </a:p>
        </p:txBody>
      </p:sp>
      <p:sp>
        <p:nvSpPr>
          <p:cNvPr id="539" name="Google Shape;539;g3593d962737_0_709"/>
          <p:cNvSpPr txBox="1"/>
          <p:nvPr>
            <p:ph idx="2" type="body"/>
          </p:nvPr>
        </p:nvSpPr>
        <p:spPr>
          <a:xfrm>
            <a:off x="5095653" y="2936613"/>
            <a:ext cx="4266600" cy="17625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lang="en-US"/>
              <a:t>A living wage in Sonoma County is </a:t>
            </a:r>
            <a:endParaRPr/>
          </a:p>
          <a:p>
            <a:pPr indent="0" lvl="0" marL="0" rtl="0" algn="l">
              <a:lnSpc>
                <a:spcPct val="115000"/>
              </a:lnSpc>
              <a:spcBef>
                <a:spcPts val="1300"/>
              </a:spcBef>
              <a:spcAft>
                <a:spcPts val="0"/>
              </a:spcAft>
              <a:buSzPts val="1500"/>
              <a:buNone/>
            </a:pPr>
            <a:r>
              <a:t/>
            </a:r>
            <a:endParaRPr b="1">
              <a:solidFill>
                <a:srgbClr val="D0724A"/>
              </a:solidFill>
            </a:endParaRPr>
          </a:p>
          <a:p>
            <a:pPr indent="0" lvl="0" marL="0" rtl="0" algn="l">
              <a:lnSpc>
                <a:spcPct val="115000"/>
              </a:lnSpc>
              <a:spcBef>
                <a:spcPts val="1300"/>
              </a:spcBef>
              <a:spcAft>
                <a:spcPts val="0"/>
              </a:spcAft>
              <a:buSzPts val="1500"/>
              <a:buNone/>
            </a:pPr>
            <a:r>
              <a:rPr lang="en-US"/>
              <a:t>Yet the minimum wage in Sonoma County is</a:t>
            </a:r>
            <a:endParaRPr/>
          </a:p>
          <a:p>
            <a:pPr indent="0" lvl="0" marL="0" rtl="0" algn="l">
              <a:lnSpc>
                <a:spcPct val="115000"/>
              </a:lnSpc>
              <a:spcBef>
                <a:spcPts val="1300"/>
              </a:spcBef>
              <a:spcAft>
                <a:spcPts val="1300"/>
              </a:spcAft>
              <a:buSzPts val="1500"/>
              <a:buNone/>
            </a:pPr>
            <a:r>
              <a:t/>
            </a:r>
            <a:endParaRPr b="1">
              <a:solidFill>
                <a:srgbClr val="D0724A"/>
              </a:solidFill>
            </a:endParaRPr>
          </a:p>
        </p:txBody>
      </p:sp>
      <p:sp>
        <p:nvSpPr>
          <p:cNvPr id="540" name="Google Shape;540;g3593d962737_0_70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41" name="Google Shape;541;g3593d962737_0_709"/>
          <p:cNvSpPr txBox="1"/>
          <p:nvPr>
            <p:ph type="title"/>
          </p:nvPr>
        </p:nvSpPr>
        <p:spPr>
          <a:xfrm>
            <a:off x="332480" y="31213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Basic Needs and Income</a:t>
            </a:r>
            <a:endParaRPr/>
          </a:p>
        </p:txBody>
      </p:sp>
      <p:sp>
        <p:nvSpPr>
          <p:cNvPr id="542" name="Google Shape;542;g3593d962737_0_709"/>
          <p:cNvSpPr txBox="1"/>
          <p:nvPr/>
        </p:nvSpPr>
        <p:spPr>
          <a:xfrm>
            <a:off x="5162960" y="3246080"/>
            <a:ext cx="3200100" cy="5511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300"/>
              <a:buFont typeface="Arial"/>
              <a:buNone/>
            </a:pPr>
            <a:r>
              <a:rPr b="0" i="0" lang="en-US" sz="2300" u="none" cap="none" strike="noStrike">
                <a:solidFill>
                  <a:srgbClr val="000000"/>
                </a:solidFill>
                <a:latin typeface="Lato Black"/>
                <a:ea typeface="Lato Black"/>
                <a:cs typeface="Lato Black"/>
                <a:sym typeface="Lato Black"/>
              </a:rPr>
              <a:t>$60.14 / hour**</a:t>
            </a:r>
            <a:endParaRPr b="0" i="0" sz="2300" u="none" cap="none" strike="noStrike">
              <a:solidFill>
                <a:srgbClr val="000000"/>
              </a:solidFill>
              <a:latin typeface="Lato Black"/>
              <a:ea typeface="Lato Black"/>
              <a:cs typeface="Lato Black"/>
              <a:sym typeface="Lato Black"/>
            </a:endParaRPr>
          </a:p>
        </p:txBody>
      </p:sp>
      <p:sp>
        <p:nvSpPr>
          <p:cNvPr id="543" name="Google Shape;543;g3593d962737_0_709"/>
          <p:cNvSpPr txBox="1"/>
          <p:nvPr/>
        </p:nvSpPr>
        <p:spPr>
          <a:xfrm>
            <a:off x="5162960" y="4140933"/>
            <a:ext cx="3200100" cy="5511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300"/>
              <a:buFont typeface="Arial"/>
              <a:buNone/>
            </a:pPr>
            <a:r>
              <a:rPr b="0" i="0" lang="en-US" sz="2300" u="none" cap="none" strike="noStrike">
                <a:solidFill>
                  <a:srgbClr val="000000"/>
                </a:solidFill>
                <a:latin typeface="Lato Black"/>
                <a:ea typeface="Lato Black"/>
                <a:cs typeface="Lato Black"/>
                <a:sym typeface="Lato Black"/>
              </a:rPr>
              <a:t>$16.50 / hour**</a:t>
            </a:r>
            <a:endParaRPr b="0" i="0" sz="2300" u="none" cap="none" strike="noStrike">
              <a:solidFill>
                <a:srgbClr val="000000"/>
              </a:solidFill>
              <a:latin typeface="Lato Black"/>
              <a:ea typeface="Lato Black"/>
              <a:cs typeface="Lato Black"/>
              <a:sym typeface="Lato Black"/>
            </a:endParaRPr>
          </a:p>
        </p:txBody>
      </p:sp>
      <p:sp>
        <p:nvSpPr>
          <p:cNvPr id="544" name="Google Shape;544;g3593d962737_0_709"/>
          <p:cNvSpPr/>
          <p:nvPr/>
        </p:nvSpPr>
        <p:spPr>
          <a:xfrm>
            <a:off x="988720" y="106669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545" name="Google Shape;545;g3593d962737_0_709"/>
          <p:cNvSpPr txBox="1"/>
          <p:nvPr/>
        </p:nvSpPr>
        <p:spPr>
          <a:xfrm>
            <a:off x="134320" y="175453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2,588</a:t>
            </a:r>
            <a:endParaRPr b="0" i="0" sz="6400" u="none" cap="none" strike="noStrike">
              <a:solidFill>
                <a:srgbClr val="FCF8F1"/>
              </a:solidFill>
              <a:latin typeface="Lato Black"/>
              <a:ea typeface="Lato Black"/>
              <a:cs typeface="Lato Black"/>
              <a:sym typeface="Lato Black"/>
            </a:endParaRPr>
          </a:p>
        </p:txBody>
      </p:sp>
      <p:pic>
        <p:nvPicPr>
          <p:cNvPr id="546" name="Google Shape;546;g3593d962737_0_709" title="Points scored"/>
          <p:cNvPicPr preferRelativeResize="0"/>
          <p:nvPr/>
        </p:nvPicPr>
        <p:blipFill rotWithShape="1">
          <a:blip r:embed="rId3">
            <a:alphaModFix/>
          </a:blip>
          <a:srcRect b="9535" l="9477" r="0" t="0"/>
          <a:stretch/>
        </p:blipFill>
        <p:spPr>
          <a:xfrm>
            <a:off x="5116640" y="904133"/>
            <a:ext cx="3948480" cy="2440026"/>
          </a:xfrm>
          <a:prstGeom prst="rect">
            <a:avLst/>
          </a:prstGeom>
          <a:noFill/>
          <a:ln>
            <a:noFill/>
          </a:ln>
        </p:spPr>
      </p:pic>
      <p:cxnSp>
        <p:nvCxnSpPr>
          <p:cNvPr id="547" name="Google Shape;547;g3593d962737_0_709"/>
          <p:cNvCxnSpPr/>
          <p:nvPr/>
        </p:nvCxnSpPr>
        <p:spPr>
          <a:xfrm rot="10800000">
            <a:off x="5923733" y="1474147"/>
            <a:ext cx="0" cy="1265400"/>
          </a:xfrm>
          <a:prstGeom prst="straightConnector1">
            <a:avLst/>
          </a:prstGeom>
          <a:noFill/>
          <a:ln cap="flat" cmpd="sng" w="19050">
            <a:solidFill>
              <a:schemeClr val="dk2"/>
            </a:solidFill>
            <a:prstDash val="solid"/>
            <a:round/>
            <a:headEnd len="sm" w="sm" type="none"/>
            <a:tailEnd len="sm" w="sm" type="none"/>
          </a:ln>
        </p:spPr>
      </p:cxnSp>
      <p:cxnSp>
        <p:nvCxnSpPr>
          <p:cNvPr id="548" name="Google Shape;548;g3593d962737_0_709"/>
          <p:cNvCxnSpPr/>
          <p:nvPr/>
        </p:nvCxnSpPr>
        <p:spPr>
          <a:xfrm rot="10800000">
            <a:off x="8773493" y="1474147"/>
            <a:ext cx="0" cy="1265400"/>
          </a:xfrm>
          <a:prstGeom prst="straightConnector1">
            <a:avLst/>
          </a:prstGeom>
          <a:noFill/>
          <a:ln cap="flat" cmpd="sng" w="19050">
            <a:solidFill>
              <a:schemeClr val="dk2"/>
            </a:solidFill>
            <a:prstDash val="solid"/>
            <a:round/>
            <a:headEnd len="sm" w="sm" type="none"/>
            <a:tailEnd len="sm" w="sm" type="none"/>
          </a:ln>
        </p:spPr>
      </p:cxnSp>
      <p:sp>
        <p:nvSpPr>
          <p:cNvPr id="549" name="Google Shape;549;g3593d962737_0_709"/>
          <p:cNvSpPr txBox="1"/>
          <p:nvPr/>
        </p:nvSpPr>
        <p:spPr>
          <a:xfrm>
            <a:off x="5347093" y="836187"/>
            <a:ext cx="1153200" cy="638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Solway"/>
                <a:ea typeface="Solway"/>
                <a:cs typeface="Solway"/>
                <a:sym typeface="Solway"/>
              </a:rPr>
              <a:t>Minimum Wage</a:t>
            </a:r>
            <a:endParaRPr b="0" i="0" sz="1600" u="none" cap="none" strike="noStrike">
              <a:solidFill>
                <a:schemeClr val="dk1"/>
              </a:solidFill>
              <a:latin typeface="Solway"/>
              <a:ea typeface="Solway"/>
              <a:cs typeface="Solway"/>
              <a:sym typeface="Solway"/>
            </a:endParaRPr>
          </a:p>
        </p:txBody>
      </p:sp>
      <p:sp>
        <p:nvSpPr>
          <p:cNvPr id="550" name="Google Shape;550;g3593d962737_0_709"/>
          <p:cNvSpPr txBox="1"/>
          <p:nvPr/>
        </p:nvSpPr>
        <p:spPr>
          <a:xfrm>
            <a:off x="8196853" y="836187"/>
            <a:ext cx="1153200" cy="638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Solway"/>
                <a:ea typeface="Solway"/>
                <a:cs typeface="Solway"/>
                <a:sym typeface="Solway"/>
              </a:rPr>
              <a:t>Living Wage</a:t>
            </a:r>
            <a:endParaRPr b="0" i="0" sz="1600" u="none" cap="none" strike="noStrike">
              <a:solidFill>
                <a:schemeClr val="dk1"/>
              </a:solidFill>
              <a:latin typeface="Solway"/>
              <a:ea typeface="Solway"/>
              <a:cs typeface="Solway"/>
              <a:sym typeface="Solway"/>
            </a:endParaRPr>
          </a:p>
        </p:txBody>
      </p:sp>
      <p:sp>
        <p:nvSpPr>
          <p:cNvPr id="551" name="Google Shape;551;g3593d962737_0_709"/>
          <p:cNvSpPr txBox="1"/>
          <p:nvPr/>
        </p:nvSpPr>
        <p:spPr>
          <a:xfrm>
            <a:off x="645467" y="4796800"/>
            <a:ext cx="8419500" cy="705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2023 California Child Care Portfolio</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extLst>
                  <a:ext uri="http://customooxmlschemas.google.com/">
                    <go:slidesCustomData xmlns:go="http://customooxmlschemas.google.com/" textRoundtripDataId="4"/>
                  </a:ext>
                </a:extLst>
              </a:rPr>
              <a:t>**Source: Glasmeier, A. K., &amp; Massachusetts Institute of Technology. (2025). Living wage calculator: Sonoma County, California. </a:t>
            </a:r>
            <a:r>
              <a:rPr b="0" i="0" lang="en-US" sz="1100" u="sng" cap="none" strike="noStrike">
                <a:solidFill>
                  <a:schemeClr val="hlink"/>
                </a:solidFill>
                <a:latin typeface="Solway"/>
                <a:ea typeface="Solway"/>
                <a:cs typeface="Solway"/>
                <a:sym typeface="Solway"/>
                <a:hlinkClick r:id="rId4"/>
                <a:extLst>
                  <a:ext uri="http://customooxmlschemas.google.com/">
                    <go:slidesCustomData xmlns:go="http://customooxmlschemas.google.com/" textRoundtripDataId="5"/>
                  </a:ext>
                </a:extLst>
              </a:rPr>
              <a:t>https://livingwage.mit.edu/counties/06097</a:t>
            </a:r>
            <a:r>
              <a:rPr b="0" i="0" lang="en-US" sz="1100" u="none" cap="none" strike="noStrike">
                <a:solidFill>
                  <a:schemeClr val="dk1"/>
                </a:solidFill>
                <a:latin typeface="Solway"/>
                <a:ea typeface="Solway"/>
                <a:cs typeface="Solway"/>
                <a:sym typeface="Solway"/>
              </a:rPr>
              <a:t>. Note: This is the living wage for 1 adult with 2 children. </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g3593d962737_0_726"/>
          <p:cNvSpPr txBox="1"/>
          <p:nvPr>
            <p:ph idx="1" type="body"/>
          </p:nvPr>
        </p:nvSpPr>
        <p:spPr>
          <a:xfrm>
            <a:off x="403893" y="3468503"/>
            <a:ext cx="2812500" cy="15504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a:t>more likely to be severely cost-burdened (spending more than half of income on housing). </a:t>
            </a:r>
            <a:endParaRPr/>
          </a:p>
        </p:txBody>
      </p:sp>
      <p:sp>
        <p:nvSpPr>
          <p:cNvPr id="557" name="Google Shape;557;g3593d962737_0_726"/>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Basic Needs and Income*</a:t>
            </a:r>
            <a:endParaRPr/>
          </a:p>
        </p:txBody>
      </p:sp>
      <p:sp>
        <p:nvSpPr>
          <p:cNvPr id="558" name="Google Shape;558;g3593d962737_0_72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59" name="Google Shape;559;g3593d962737_0_726"/>
          <p:cNvSpPr txBox="1"/>
          <p:nvPr/>
        </p:nvSpPr>
        <p:spPr>
          <a:xfrm>
            <a:off x="918933" y="2254160"/>
            <a:ext cx="1782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2x</a:t>
            </a:r>
            <a:endParaRPr b="0" i="0" sz="6400" u="none" cap="none" strike="noStrike">
              <a:solidFill>
                <a:srgbClr val="D0724A"/>
              </a:solidFill>
              <a:latin typeface="Lato Black"/>
              <a:ea typeface="Lato Black"/>
              <a:cs typeface="Lato Black"/>
              <a:sym typeface="Lato Black"/>
            </a:endParaRPr>
          </a:p>
        </p:txBody>
      </p:sp>
      <p:sp>
        <p:nvSpPr>
          <p:cNvPr id="560" name="Google Shape;560;g3593d962737_0_726"/>
          <p:cNvSpPr txBox="1"/>
          <p:nvPr>
            <p:ph idx="1" type="body"/>
          </p:nvPr>
        </p:nvSpPr>
        <p:spPr>
          <a:xfrm>
            <a:off x="3312960" y="3468503"/>
            <a:ext cx="2812500" cy="15504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a:t>live in overcrowded homes – 5x more than households without young children.</a:t>
            </a:r>
            <a:endParaRPr/>
          </a:p>
        </p:txBody>
      </p:sp>
      <p:sp>
        <p:nvSpPr>
          <p:cNvPr id="561" name="Google Shape;561;g3593d962737_0_726"/>
          <p:cNvSpPr txBox="1"/>
          <p:nvPr/>
        </p:nvSpPr>
        <p:spPr>
          <a:xfrm>
            <a:off x="3626227" y="2254160"/>
            <a:ext cx="21858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60%</a:t>
            </a:r>
            <a:endParaRPr b="0" i="0" sz="6400" u="none" cap="none" strike="noStrike">
              <a:solidFill>
                <a:srgbClr val="D0724A"/>
              </a:solidFill>
              <a:latin typeface="Lato Black"/>
              <a:ea typeface="Lato Black"/>
              <a:cs typeface="Lato Black"/>
              <a:sym typeface="Lato Black"/>
            </a:endParaRPr>
          </a:p>
        </p:txBody>
      </p:sp>
      <p:sp>
        <p:nvSpPr>
          <p:cNvPr id="562" name="Google Shape;562;g3593d962737_0_726"/>
          <p:cNvSpPr txBox="1"/>
          <p:nvPr>
            <p:ph idx="1" type="body"/>
          </p:nvPr>
        </p:nvSpPr>
        <p:spPr>
          <a:xfrm>
            <a:off x="6293440" y="3468502"/>
            <a:ext cx="2812500" cy="1505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a:t>report difficulty affording food, a rate twice as high as other households.</a:t>
            </a:r>
            <a:endParaRPr/>
          </a:p>
        </p:txBody>
      </p:sp>
      <p:sp>
        <p:nvSpPr>
          <p:cNvPr id="563" name="Google Shape;563;g3593d962737_0_726"/>
          <p:cNvSpPr txBox="1"/>
          <p:nvPr/>
        </p:nvSpPr>
        <p:spPr>
          <a:xfrm>
            <a:off x="6379520" y="225416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50%</a:t>
            </a:r>
            <a:endParaRPr b="0" i="0" sz="6400" u="none" cap="none" strike="noStrike">
              <a:solidFill>
                <a:srgbClr val="D0724A"/>
              </a:solidFill>
              <a:latin typeface="Lato Black"/>
              <a:ea typeface="Lato Black"/>
              <a:cs typeface="Lato Black"/>
              <a:sym typeface="Lato Black"/>
            </a:endParaRPr>
          </a:p>
        </p:txBody>
      </p:sp>
      <p:sp>
        <p:nvSpPr>
          <p:cNvPr id="564" name="Google Shape;564;g3593d962737_0_726"/>
          <p:cNvSpPr txBox="1"/>
          <p:nvPr/>
        </p:nvSpPr>
        <p:spPr>
          <a:xfrm>
            <a:off x="641413" y="1229547"/>
            <a:ext cx="8378700" cy="7809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Solway"/>
                <a:ea typeface="Solway"/>
                <a:cs typeface="Solway"/>
                <a:sym typeface="Solway"/>
              </a:rPr>
              <a:t>Families with young children are especially vulnerable to the effects of a high cost of living in Sonoma County.</a:t>
            </a:r>
            <a:endParaRPr b="0" i="0" sz="1900" u="none" cap="none" strike="noStrike">
              <a:solidFill>
                <a:schemeClr val="dk1"/>
              </a:solidFill>
              <a:latin typeface="Solway"/>
              <a:ea typeface="Solway"/>
              <a:cs typeface="Solway"/>
              <a:sym typeface="Solway"/>
            </a:endParaRPr>
          </a:p>
        </p:txBody>
      </p:sp>
      <p:sp>
        <p:nvSpPr>
          <p:cNvPr id="565" name="Google Shape;565;g3593d962737_0_726"/>
          <p:cNvSpPr txBox="1"/>
          <p:nvPr/>
        </p:nvSpPr>
        <p:spPr>
          <a:xfrm>
            <a:off x="443680" y="4820427"/>
            <a:ext cx="85509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Generation Housing. (2023). Making the Rent: The Human Price of Housing Cost Burden. Retrieved from https://generationhousing.org/wp-content/uploads/2023/03/2023_0322-Making-the-Rent-The-Human-Price-of-Housing-Cost-Burden.pdf</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g3593d962737_0_73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71" name="Google Shape;571;g3593d962737_0_739"/>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Vulnerable Populations in Sonoma County </a:t>
            </a:r>
            <a:endParaRPr sz="3300"/>
          </a:p>
        </p:txBody>
      </p:sp>
      <p:sp>
        <p:nvSpPr>
          <p:cNvPr id="572" name="Google Shape;572;g3593d962737_0_739"/>
          <p:cNvSpPr txBox="1"/>
          <p:nvPr>
            <p:ph idx="4294967295" type="body"/>
          </p:nvPr>
        </p:nvSpPr>
        <p:spPr>
          <a:xfrm>
            <a:off x="2306613" y="1033787"/>
            <a:ext cx="7105200" cy="853800"/>
          </a:xfrm>
          <a:prstGeom prst="rect">
            <a:avLst/>
          </a:prstGeom>
          <a:noFill/>
          <a:ln>
            <a:noFill/>
          </a:ln>
        </p:spPr>
        <p:txBody>
          <a:bodyPr anchorCtr="0" anchor="b" bIns="97525" lIns="97525" spcFirstLastPara="1" rIns="97525" wrap="square" tIns="97525">
            <a:normAutofit/>
          </a:bodyPr>
          <a:lstStyle/>
          <a:p>
            <a:pPr indent="0" lvl="0" marL="0" rtl="0" algn="l">
              <a:lnSpc>
                <a:spcPct val="115000"/>
              </a:lnSpc>
              <a:spcBef>
                <a:spcPts val="0"/>
              </a:spcBef>
              <a:spcAft>
                <a:spcPts val="1300"/>
              </a:spcAft>
              <a:buSzPts val="1900"/>
              <a:buNone/>
            </a:pPr>
            <a:r>
              <a:rPr lang="en-US"/>
              <a:t>Children 0-5 involved in Child Protective Services*</a:t>
            </a:r>
            <a:endParaRPr b="1">
              <a:solidFill>
                <a:srgbClr val="D0724A"/>
              </a:solidFill>
            </a:endParaRPr>
          </a:p>
        </p:txBody>
      </p:sp>
      <p:sp>
        <p:nvSpPr>
          <p:cNvPr id="573" name="Google Shape;573;g3593d962737_0_739"/>
          <p:cNvSpPr txBox="1"/>
          <p:nvPr/>
        </p:nvSpPr>
        <p:spPr>
          <a:xfrm>
            <a:off x="855733" y="1148027"/>
            <a:ext cx="1450800" cy="8589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4300"/>
              <a:buFont typeface="Arial"/>
              <a:buNone/>
            </a:pPr>
            <a:r>
              <a:rPr b="0" i="0" lang="en-US" sz="4300" u="none" cap="none" strike="noStrike">
                <a:solidFill>
                  <a:srgbClr val="D0724A"/>
                </a:solidFill>
                <a:latin typeface="Lato Black"/>
                <a:ea typeface="Lato Black"/>
                <a:cs typeface="Lato Black"/>
                <a:sym typeface="Lato Black"/>
              </a:rPr>
              <a:t>161</a:t>
            </a:r>
            <a:endParaRPr b="0" i="0" sz="4300" u="none" cap="none" strike="noStrike">
              <a:solidFill>
                <a:srgbClr val="D0724A"/>
              </a:solidFill>
              <a:latin typeface="Lato Black"/>
              <a:ea typeface="Lato Black"/>
              <a:cs typeface="Lato Black"/>
              <a:sym typeface="Lato Black"/>
            </a:endParaRPr>
          </a:p>
        </p:txBody>
      </p:sp>
      <p:sp>
        <p:nvSpPr>
          <p:cNvPr id="574" name="Google Shape;574;g3593d962737_0_739"/>
          <p:cNvSpPr txBox="1"/>
          <p:nvPr>
            <p:ph idx="4294967295" type="body"/>
          </p:nvPr>
        </p:nvSpPr>
        <p:spPr>
          <a:xfrm>
            <a:off x="2293440" y="1830747"/>
            <a:ext cx="7105200" cy="853800"/>
          </a:xfrm>
          <a:prstGeom prst="rect">
            <a:avLst/>
          </a:prstGeom>
          <a:noFill/>
          <a:ln>
            <a:noFill/>
          </a:ln>
        </p:spPr>
        <p:txBody>
          <a:bodyPr anchorCtr="0" anchor="b" bIns="97525" lIns="97525" spcFirstLastPara="1" rIns="97525" wrap="square" tIns="97525">
            <a:normAutofit/>
          </a:bodyPr>
          <a:lstStyle/>
          <a:p>
            <a:pPr indent="0" lvl="0" marL="0" rtl="0" algn="l">
              <a:lnSpc>
                <a:spcPct val="115000"/>
              </a:lnSpc>
              <a:spcBef>
                <a:spcPts val="0"/>
              </a:spcBef>
              <a:spcAft>
                <a:spcPts val="1300"/>
              </a:spcAft>
              <a:buSzPts val="1900"/>
              <a:buNone/>
            </a:pPr>
            <a:r>
              <a:rPr lang="en-US"/>
              <a:t>Children of migrant/seasonal workers, ages 0-5*</a:t>
            </a:r>
            <a:endParaRPr b="1">
              <a:solidFill>
                <a:srgbClr val="D0724A"/>
              </a:solidFill>
            </a:endParaRPr>
          </a:p>
        </p:txBody>
      </p:sp>
      <p:sp>
        <p:nvSpPr>
          <p:cNvPr id="575" name="Google Shape;575;g3593d962737_0_739"/>
          <p:cNvSpPr txBox="1"/>
          <p:nvPr/>
        </p:nvSpPr>
        <p:spPr>
          <a:xfrm>
            <a:off x="842560" y="1944987"/>
            <a:ext cx="1450800" cy="8589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4300"/>
              <a:buFont typeface="Arial"/>
              <a:buNone/>
            </a:pPr>
            <a:r>
              <a:rPr b="0" i="0" lang="en-US" sz="4300" u="none" cap="none" strike="noStrike">
                <a:solidFill>
                  <a:srgbClr val="D0724A"/>
                </a:solidFill>
                <a:latin typeface="Lato Black"/>
                <a:ea typeface="Lato Black"/>
                <a:cs typeface="Lato Black"/>
                <a:sym typeface="Lato Black"/>
              </a:rPr>
              <a:t>169</a:t>
            </a:r>
            <a:endParaRPr b="0" i="0" sz="4300" u="none" cap="none" strike="noStrike">
              <a:solidFill>
                <a:srgbClr val="D0724A"/>
              </a:solidFill>
              <a:latin typeface="Lato Black"/>
              <a:ea typeface="Lato Black"/>
              <a:cs typeface="Lato Black"/>
              <a:sym typeface="Lato Black"/>
            </a:endParaRPr>
          </a:p>
        </p:txBody>
      </p:sp>
      <p:sp>
        <p:nvSpPr>
          <p:cNvPr id="576" name="Google Shape;576;g3593d962737_0_739"/>
          <p:cNvSpPr txBox="1"/>
          <p:nvPr>
            <p:ph idx="4294967295" type="body"/>
          </p:nvPr>
        </p:nvSpPr>
        <p:spPr>
          <a:xfrm>
            <a:off x="2293440" y="2684507"/>
            <a:ext cx="6960000" cy="1113300"/>
          </a:xfrm>
          <a:prstGeom prst="rect">
            <a:avLst/>
          </a:prstGeom>
          <a:noFill/>
          <a:ln>
            <a:noFill/>
          </a:ln>
        </p:spPr>
        <p:txBody>
          <a:bodyPr anchorCtr="0" anchor="b" bIns="97525" lIns="97525" spcFirstLastPara="1" rIns="97525" wrap="square" tIns="97525">
            <a:normAutofit/>
          </a:bodyPr>
          <a:lstStyle/>
          <a:p>
            <a:pPr indent="0" lvl="0" marL="0" rtl="0" algn="l">
              <a:lnSpc>
                <a:spcPct val="115000"/>
              </a:lnSpc>
              <a:spcBef>
                <a:spcPts val="0"/>
              </a:spcBef>
              <a:spcAft>
                <a:spcPts val="1300"/>
              </a:spcAft>
              <a:buSzPts val="1900"/>
              <a:buNone/>
            </a:pPr>
            <a:r>
              <a:rPr lang="en-US"/>
              <a:t>Families with children under age 18 experiencing homelessness**</a:t>
            </a:r>
            <a:endParaRPr b="1">
              <a:solidFill>
                <a:srgbClr val="D0724A"/>
              </a:solidFill>
            </a:endParaRPr>
          </a:p>
        </p:txBody>
      </p:sp>
      <p:sp>
        <p:nvSpPr>
          <p:cNvPr id="577" name="Google Shape;577;g3593d962737_0_739"/>
          <p:cNvSpPr txBox="1"/>
          <p:nvPr/>
        </p:nvSpPr>
        <p:spPr>
          <a:xfrm>
            <a:off x="1123907" y="2961307"/>
            <a:ext cx="1086000" cy="8589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4300"/>
              <a:buFont typeface="Arial"/>
              <a:buNone/>
            </a:pPr>
            <a:r>
              <a:rPr b="0" i="0" lang="en-US" sz="4300" u="none" cap="none" strike="noStrike">
                <a:solidFill>
                  <a:srgbClr val="D0724A"/>
                </a:solidFill>
                <a:latin typeface="Lato Black"/>
                <a:ea typeface="Lato Black"/>
                <a:cs typeface="Lato Black"/>
                <a:sym typeface="Lato Black"/>
              </a:rPr>
              <a:t>57</a:t>
            </a:r>
            <a:endParaRPr b="0" i="0" sz="4300" u="none" cap="none" strike="noStrike">
              <a:solidFill>
                <a:srgbClr val="D0724A"/>
              </a:solidFill>
              <a:latin typeface="Lato Black"/>
              <a:ea typeface="Lato Black"/>
              <a:cs typeface="Lato Black"/>
              <a:sym typeface="Lato Black"/>
            </a:endParaRPr>
          </a:p>
        </p:txBody>
      </p:sp>
      <p:sp>
        <p:nvSpPr>
          <p:cNvPr id="578" name="Google Shape;578;g3593d962737_0_739"/>
          <p:cNvSpPr txBox="1"/>
          <p:nvPr/>
        </p:nvSpPr>
        <p:spPr>
          <a:xfrm>
            <a:off x="436800" y="4757307"/>
            <a:ext cx="8880000" cy="8538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2022-2025 Sonoma County Early Learning and Care Needs Assessment</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 Sonoma County Homelessness Point in Time Count and Report</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 Estimation based on 20% of all CA minors live with at least one undocumented parent (CA Immigrant Data Portal, 2021)</a:t>
            </a:r>
            <a:endParaRPr b="0" i="0" sz="1100" u="none" cap="none" strike="noStrike">
              <a:solidFill>
                <a:schemeClr val="dk1"/>
              </a:solidFill>
              <a:latin typeface="Solway"/>
              <a:ea typeface="Solway"/>
              <a:cs typeface="Solway"/>
              <a:sym typeface="Solway"/>
            </a:endParaRPr>
          </a:p>
        </p:txBody>
      </p:sp>
      <p:sp>
        <p:nvSpPr>
          <p:cNvPr id="579" name="Google Shape;579;g3593d962737_0_739"/>
          <p:cNvSpPr txBox="1"/>
          <p:nvPr>
            <p:ph idx="4294967295" type="body"/>
          </p:nvPr>
        </p:nvSpPr>
        <p:spPr>
          <a:xfrm>
            <a:off x="2249187" y="3625227"/>
            <a:ext cx="7105200" cy="1113300"/>
          </a:xfrm>
          <a:prstGeom prst="rect">
            <a:avLst/>
          </a:prstGeom>
          <a:noFill/>
          <a:ln>
            <a:noFill/>
          </a:ln>
        </p:spPr>
        <p:txBody>
          <a:bodyPr anchorCtr="0" anchor="b" bIns="97525" lIns="97525" spcFirstLastPara="1" rIns="97525" wrap="square" tIns="97525">
            <a:normAutofit/>
          </a:bodyPr>
          <a:lstStyle/>
          <a:p>
            <a:pPr indent="0" lvl="0" marL="0" rtl="0" algn="l">
              <a:lnSpc>
                <a:spcPct val="115000"/>
              </a:lnSpc>
              <a:spcBef>
                <a:spcPts val="0"/>
              </a:spcBef>
              <a:spcAft>
                <a:spcPts val="1300"/>
              </a:spcAft>
              <a:buSzPts val="1900"/>
              <a:buNone/>
            </a:pPr>
            <a:r>
              <a:rPr lang="en-US"/>
              <a:t>children ages 0-5 live with at least one parent who is undocumented ***</a:t>
            </a:r>
            <a:endParaRPr b="1">
              <a:solidFill>
                <a:srgbClr val="D0724A"/>
              </a:solidFill>
            </a:endParaRPr>
          </a:p>
        </p:txBody>
      </p:sp>
      <p:sp>
        <p:nvSpPr>
          <p:cNvPr id="580" name="Google Shape;580;g3593d962737_0_739"/>
          <p:cNvSpPr txBox="1"/>
          <p:nvPr/>
        </p:nvSpPr>
        <p:spPr>
          <a:xfrm>
            <a:off x="464274" y="3902027"/>
            <a:ext cx="1701300" cy="8589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4300"/>
              <a:buFont typeface="Arial"/>
              <a:buNone/>
            </a:pPr>
            <a:r>
              <a:rPr b="0" i="0" lang="en-US" sz="4300" u="none" cap="none" strike="noStrike">
                <a:solidFill>
                  <a:srgbClr val="D0724A"/>
                </a:solidFill>
                <a:latin typeface="Lato Black"/>
                <a:ea typeface="Lato Black"/>
                <a:cs typeface="Lato Black"/>
                <a:sym typeface="Lato Black"/>
              </a:rPr>
              <a:t>5,000</a:t>
            </a:r>
            <a:endParaRPr b="0" i="0" sz="4300" u="none" cap="none" strike="noStrike">
              <a:solidFill>
                <a:srgbClr val="D0724A"/>
              </a:solidFill>
              <a:latin typeface="Lato Black"/>
              <a:ea typeface="Lato Black"/>
              <a:cs typeface="Lato Black"/>
              <a:sym typeface="Lato Black"/>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pic>
        <p:nvPicPr>
          <p:cNvPr id="585" name="Google Shape;585;g3593d962737_0_753" title="Points scored"/>
          <p:cNvPicPr preferRelativeResize="0"/>
          <p:nvPr/>
        </p:nvPicPr>
        <p:blipFill rotWithShape="1">
          <a:blip r:embed="rId3">
            <a:alphaModFix/>
          </a:blip>
          <a:srcRect b="0" l="0" r="0" t="0"/>
          <a:stretch/>
        </p:blipFill>
        <p:spPr>
          <a:xfrm>
            <a:off x="473113" y="1066747"/>
            <a:ext cx="6884802" cy="4257093"/>
          </a:xfrm>
          <a:prstGeom prst="rect">
            <a:avLst/>
          </a:prstGeom>
          <a:noFill/>
          <a:ln>
            <a:noFill/>
          </a:ln>
        </p:spPr>
      </p:pic>
      <p:sp>
        <p:nvSpPr>
          <p:cNvPr id="586" name="Google Shape;586;g3593d962737_0_753"/>
          <p:cNvSpPr/>
          <p:nvPr/>
        </p:nvSpPr>
        <p:spPr>
          <a:xfrm>
            <a:off x="562133" y="4141440"/>
            <a:ext cx="7156500" cy="11010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587" name="Google Shape;587;g3593d962737_0_753"/>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Kindergarten Readiness*</a:t>
            </a:r>
            <a:endParaRPr sz="3300"/>
          </a:p>
        </p:txBody>
      </p:sp>
      <p:sp>
        <p:nvSpPr>
          <p:cNvPr id="588" name="Google Shape;588;g3593d962737_0_75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cxnSp>
        <p:nvCxnSpPr>
          <p:cNvPr id="589" name="Google Shape;589;g3593d962737_0_753"/>
          <p:cNvCxnSpPr/>
          <p:nvPr/>
        </p:nvCxnSpPr>
        <p:spPr>
          <a:xfrm>
            <a:off x="1024747" y="3001893"/>
            <a:ext cx="6567600" cy="0"/>
          </a:xfrm>
          <a:prstGeom prst="straightConnector1">
            <a:avLst/>
          </a:prstGeom>
          <a:noFill/>
          <a:ln cap="flat" cmpd="sng" w="28575">
            <a:solidFill>
              <a:srgbClr val="00AEEF"/>
            </a:solidFill>
            <a:prstDash val="solid"/>
            <a:round/>
            <a:headEnd len="sm" w="sm" type="none"/>
            <a:tailEnd len="med" w="med" type="oval"/>
          </a:ln>
        </p:spPr>
      </p:cxnSp>
      <p:sp>
        <p:nvSpPr>
          <p:cNvPr id="590" name="Google Shape;590;g3593d962737_0_753"/>
          <p:cNvSpPr txBox="1"/>
          <p:nvPr/>
        </p:nvSpPr>
        <p:spPr>
          <a:xfrm>
            <a:off x="7629760" y="2766160"/>
            <a:ext cx="2116500" cy="3564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Average kindergarten readiness of all children in Sonoma County: 32%</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First 5 Sonoma County. READY Annual Report 2023–2024. </a:t>
            </a:r>
            <a:endParaRPr b="0" i="0" sz="900" u="none" cap="none" strike="noStrike">
              <a:solidFill>
                <a:schemeClr val="dk1"/>
              </a:solidFill>
              <a:latin typeface="Solway"/>
              <a:ea typeface="Solway"/>
              <a:cs typeface="Solway"/>
              <a:sym typeface="Solway"/>
            </a:endParaRPr>
          </a:p>
        </p:txBody>
      </p:sp>
      <p:sp>
        <p:nvSpPr>
          <p:cNvPr id="591" name="Google Shape;591;g3593d962737_0_753"/>
          <p:cNvSpPr txBox="1"/>
          <p:nvPr/>
        </p:nvSpPr>
        <p:spPr>
          <a:xfrm rot="-3058250">
            <a:off x="57589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All children</a:t>
            </a:r>
            <a:endParaRPr b="0" i="0" sz="1500" u="none" cap="none" strike="noStrike">
              <a:solidFill>
                <a:schemeClr val="dk1"/>
              </a:solidFill>
              <a:latin typeface="Solway"/>
              <a:ea typeface="Solway"/>
              <a:cs typeface="Solway"/>
              <a:sym typeface="Solway"/>
            </a:endParaRPr>
          </a:p>
        </p:txBody>
      </p:sp>
      <p:sp>
        <p:nvSpPr>
          <p:cNvPr id="592" name="Google Shape;592;g3593d962737_0_753"/>
          <p:cNvSpPr txBox="1"/>
          <p:nvPr/>
        </p:nvSpPr>
        <p:spPr>
          <a:xfrm rot="-3058250">
            <a:off x="138770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White</a:t>
            </a:r>
            <a:endParaRPr b="0" i="0" sz="1500" u="none" cap="none" strike="noStrike">
              <a:solidFill>
                <a:schemeClr val="dk1"/>
              </a:solidFill>
              <a:latin typeface="Solway"/>
              <a:ea typeface="Solway"/>
              <a:cs typeface="Solway"/>
              <a:sym typeface="Solway"/>
            </a:endParaRPr>
          </a:p>
        </p:txBody>
      </p:sp>
      <p:sp>
        <p:nvSpPr>
          <p:cNvPr id="593" name="Google Shape;593;g3593d962737_0_753"/>
          <p:cNvSpPr txBox="1"/>
          <p:nvPr/>
        </p:nvSpPr>
        <p:spPr>
          <a:xfrm rot="-3058250">
            <a:off x="214050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Hispanic/ Latine</a:t>
            </a:r>
            <a:endParaRPr b="0" i="0" sz="1500" u="none" cap="none" strike="noStrike">
              <a:solidFill>
                <a:schemeClr val="dk1"/>
              </a:solidFill>
              <a:latin typeface="Solway"/>
              <a:ea typeface="Solway"/>
              <a:cs typeface="Solway"/>
              <a:sym typeface="Solway"/>
            </a:endParaRPr>
          </a:p>
        </p:txBody>
      </p:sp>
      <p:sp>
        <p:nvSpPr>
          <p:cNvPr id="594" name="Google Shape;594;g3593d962737_0_753"/>
          <p:cNvSpPr txBox="1"/>
          <p:nvPr/>
        </p:nvSpPr>
        <p:spPr>
          <a:xfrm rot="-3058250">
            <a:off x="287829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Asian</a:t>
            </a:r>
            <a:endParaRPr b="0" i="0" sz="1500" u="none" cap="none" strike="noStrike">
              <a:solidFill>
                <a:schemeClr val="dk1"/>
              </a:solidFill>
              <a:latin typeface="Solway"/>
              <a:ea typeface="Solway"/>
              <a:cs typeface="Solway"/>
              <a:sym typeface="Solway"/>
            </a:endParaRPr>
          </a:p>
        </p:txBody>
      </p:sp>
      <p:sp>
        <p:nvSpPr>
          <p:cNvPr id="595" name="Google Shape;595;g3593d962737_0_753"/>
          <p:cNvSpPr txBox="1"/>
          <p:nvPr/>
        </p:nvSpPr>
        <p:spPr>
          <a:xfrm rot="-3058250">
            <a:off x="358682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Black</a:t>
            </a:r>
            <a:endParaRPr b="0" i="0" sz="1500" u="none" cap="none" strike="noStrike">
              <a:solidFill>
                <a:schemeClr val="dk1"/>
              </a:solidFill>
              <a:latin typeface="Solway"/>
              <a:ea typeface="Solway"/>
              <a:cs typeface="Solway"/>
              <a:sym typeface="Solway"/>
            </a:endParaRPr>
          </a:p>
        </p:txBody>
      </p:sp>
      <p:sp>
        <p:nvSpPr>
          <p:cNvPr id="596" name="Google Shape;596;g3593d962737_0_753"/>
          <p:cNvSpPr txBox="1"/>
          <p:nvPr/>
        </p:nvSpPr>
        <p:spPr>
          <a:xfrm rot="-3058250">
            <a:off x="425181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Native American</a:t>
            </a:r>
            <a:endParaRPr b="0" i="0" sz="1500" u="none" cap="none" strike="noStrike">
              <a:solidFill>
                <a:schemeClr val="dk1"/>
              </a:solidFill>
              <a:latin typeface="Solway"/>
              <a:ea typeface="Solway"/>
              <a:cs typeface="Solway"/>
              <a:sym typeface="Solway"/>
            </a:endParaRPr>
          </a:p>
        </p:txBody>
      </p:sp>
      <p:sp>
        <p:nvSpPr>
          <p:cNvPr id="597" name="Google Shape;597;g3593d962737_0_753"/>
          <p:cNvSpPr txBox="1"/>
          <p:nvPr/>
        </p:nvSpPr>
        <p:spPr>
          <a:xfrm rot="-3058298">
            <a:off x="4941903" y="4499648"/>
            <a:ext cx="1362066"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PI/Hawaiian</a:t>
            </a:r>
            <a:endParaRPr b="0" i="0" sz="1500" u="none" cap="none" strike="noStrike">
              <a:solidFill>
                <a:schemeClr val="dk1"/>
              </a:solidFill>
              <a:latin typeface="Solway"/>
              <a:ea typeface="Solway"/>
              <a:cs typeface="Solway"/>
              <a:sym typeface="Solway"/>
            </a:endParaRPr>
          </a:p>
        </p:txBody>
      </p:sp>
      <p:sp>
        <p:nvSpPr>
          <p:cNvPr id="598" name="Google Shape;598;g3593d962737_0_753"/>
          <p:cNvSpPr txBox="1"/>
          <p:nvPr/>
        </p:nvSpPr>
        <p:spPr>
          <a:xfrm rot="-3058250">
            <a:off x="562533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Children from High Income Families</a:t>
            </a:r>
            <a:endParaRPr b="0" i="0" sz="1500" u="none" cap="none" strike="noStrike">
              <a:solidFill>
                <a:schemeClr val="dk1"/>
              </a:solidFill>
              <a:latin typeface="Solway"/>
              <a:ea typeface="Solway"/>
              <a:cs typeface="Solway"/>
              <a:sym typeface="Solwa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g3593d962737_0_77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Kindergarten Readiness*</a:t>
            </a:r>
            <a:endParaRPr sz="3300"/>
          </a:p>
        </p:txBody>
      </p:sp>
      <p:sp>
        <p:nvSpPr>
          <p:cNvPr id="604" name="Google Shape;604;g3593d962737_0_770"/>
          <p:cNvSpPr txBox="1"/>
          <p:nvPr>
            <p:ph idx="1" type="body"/>
          </p:nvPr>
        </p:nvSpPr>
        <p:spPr>
          <a:xfrm>
            <a:off x="626027" y="1229307"/>
            <a:ext cx="4266600" cy="13200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sz="1700"/>
              <a:t>Children who attended early care and education programs were more likely to be ready for kindergarten.</a:t>
            </a:r>
            <a:endParaRPr sz="1700"/>
          </a:p>
        </p:txBody>
      </p:sp>
      <p:sp>
        <p:nvSpPr>
          <p:cNvPr id="605" name="Google Shape;605;g3593d962737_0_77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06" name="Google Shape;606;g3593d962737_0_770"/>
          <p:cNvSpPr txBox="1"/>
          <p:nvPr>
            <p:ph idx="2" type="body"/>
          </p:nvPr>
        </p:nvSpPr>
        <p:spPr>
          <a:xfrm>
            <a:off x="5269547" y="1229307"/>
            <a:ext cx="4151700" cy="11868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sz="1700"/>
              <a:t>ECE participation was much lower for Spanish-speaking families.</a:t>
            </a:r>
            <a:endParaRPr sz="1300"/>
          </a:p>
        </p:txBody>
      </p:sp>
      <p:pic>
        <p:nvPicPr>
          <p:cNvPr id="607" name="Google Shape;607;g3593d962737_0_770" title="Points scored"/>
          <p:cNvPicPr preferRelativeResize="0"/>
          <p:nvPr/>
        </p:nvPicPr>
        <p:blipFill rotWithShape="1">
          <a:blip r:embed="rId3">
            <a:alphaModFix/>
          </a:blip>
          <a:srcRect b="0" l="0" r="0" t="0"/>
          <a:stretch/>
        </p:blipFill>
        <p:spPr>
          <a:xfrm>
            <a:off x="440347" y="2386640"/>
            <a:ext cx="4266555" cy="2638133"/>
          </a:xfrm>
          <a:prstGeom prst="rect">
            <a:avLst/>
          </a:prstGeom>
          <a:noFill/>
          <a:ln>
            <a:noFill/>
          </a:ln>
        </p:spPr>
      </p:pic>
      <p:sp>
        <p:nvSpPr>
          <p:cNvPr id="608" name="Google Shape;608;g3593d962737_0_770"/>
          <p:cNvSpPr/>
          <p:nvPr/>
        </p:nvSpPr>
        <p:spPr>
          <a:xfrm>
            <a:off x="996640" y="47922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09" name="Google Shape;609;g3593d962737_0_770"/>
          <p:cNvSpPr txBox="1"/>
          <p:nvPr/>
        </p:nvSpPr>
        <p:spPr>
          <a:xfrm>
            <a:off x="111064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Attended ECE</a:t>
            </a:r>
            <a:endParaRPr b="0" i="0" sz="1500" u="none" cap="none" strike="noStrike">
              <a:solidFill>
                <a:schemeClr val="dk1"/>
              </a:solidFill>
              <a:latin typeface="Solway"/>
              <a:ea typeface="Solway"/>
              <a:cs typeface="Solway"/>
              <a:sym typeface="Solway"/>
            </a:endParaRPr>
          </a:p>
        </p:txBody>
      </p:sp>
      <p:sp>
        <p:nvSpPr>
          <p:cNvPr id="610" name="Google Shape;610;g3593d962737_0_770"/>
          <p:cNvSpPr txBox="1"/>
          <p:nvPr/>
        </p:nvSpPr>
        <p:spPr>
          <a:xfrm>
            <a:off x="2748427"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Did not attend ECE</a:t>
            </a:r>
            <a:endParaRPr b="0" i="0" sz="1500" u="none" cap="none" strike="noStrike">
              <a:solidFill>
                <a:schemeClr val="dk1"/>
              </a:solidFill>
              <a:latin typeface="Solway"/>
              <a:ea typeface="Solway"/>
              <a:cs typeface="Solway"/>
              <a:sym typeface="Solway"/>
            </a:endParaRPr>
          </a:p>
        </p:txBody>
      </p:sp>
      <p:pic>
        <p:nvPicPr>
          <p:cNvPr id="611" name="Google Shape;611;g3593d962737_0_770" title="Points scored"/>
          <p:cNvPicPr preferRelativeResize="0"/>
          <p:nvPr/>
        </p:nvPicPr>
        <p:blipFill rotWithShape="1">
          <a:blip r:embed="rId4">
            <a:alphaModFix/>
          </a:blip>
          <a:srcRect b="0" l="0" r="0" t="0"/>
          <a:stretch/>
        </p:blipFill>
        <p:spPr>
          <a:xfrm>
            <a:off x="5058907" y="2386747"/>
            <a:ext cx="4266561" cy="2638144"/>
          </a:xfrm>
          <a:prstGeom prst="rect">
            <a:avLst/>
          </a:prstGeom>
          <a:noFill/>
          <a:ln>
            <a:noFill/>
          </a:ln>
        </p:spPr>
      </p:pic>
      <p:sp>
        <p:nvSpPr>
          <p:cNvPr id="612" name="Google Shape;612;g3593d962737_0_770"/>
          <p:cNvSpPr/>
          <p:nvPr/>
        </p:nvSpPr>
        <p:spPr>
          <a:xfrm>
            <a:off x="5818720" y="4811547"/>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13" name="Google Shape;613;g3593d962737_0_770"/>
          <p:cNvSpPr txBox="1"/>
          <p:nvPr/>
        </p:nvSpPr>
        <p:spPr>
          <a:xfrm>
            <a:off x="581872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English</a:t>
            </a:r>
            <a:endParaRPr b="0" i="0" sz="1500" u="none" cap="none" strike="noStrike">
              <a:solidFill>
                <a:schemeClr val="dk1"/>
              </a:solidFill>
              <a:latin typeface="Solway"/>
              <a:ea typeface="Solway"/>
              <a:cs typeface="Solway"/>
              <a:sym typeface="Solway"/>
            </a:endParaRPr>
          </a:p>
        </p:txBody>
      </p:sp>
      <p:sp>
        <p:nvSpPr>
          <p:cNvPr id="614" name="Google Shape;614;g3593d962737_0_770"/>
          <p:cNvSpPr txBox="1"/>
          <p:nvPr/>
        </p:nvSpPr>
        <p:spPr>
          <a:xfrm>
            <a:off x="745048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Spanish</a:t>
            </a:r>
            <a:endParaRPr b="0" i="0" sz="1500" u="none" cap="none" strike="noStrike">
              <a:solidFill>
                <a:schemeClr val="dk1"/>
              </a:solidFill>
              <a:latin typeface="Solway"/>
              <a:ea typeface="Solway"/>
              <a:cs typeface="Solway"/>
              <a:sym typeface="Solway"/>
            </a:endParaRPr>
          </a:p>
        </p:txBody>
      </p:sp>
      <p:sp>
        <p:nvSpPr>
          <p:cNvPr id="615" name="Google Shape;615;g3593d962737_0_770"/>
          <p:cNvSpPr txBox="1"/>
          <p:nvPr/>
        </p:nvSpPr>
        <p:spPr>
          <a:xfrm>
            <a:off x="5058907" y="5084720"/>
            <a:ext cx="4047300" cy="3354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First 5 Sonoma County. READY Annual Report 2023–2024.</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6" name="Shape 436"/>
        <p:cNvGrpSpPr/>
        <p:nvPr/>
      </p:nvGrpSpPr>
      <p:grpSpPr>
        <a:xfrm>
          <a:off x="0" y="0"/>
          <a:ext cx="0" cy="0"/>
          <a:chOff x="0" y="0"/>
          <a:chExt cx="0" cy="0"/>
        </a:xfrm>
      </p:grpSpPr>
      <p:pic>
        <p:nvPicPr>
          <p:cNvPr id="437" name="Google Shape;437;p5"/>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438" name="Google Shape;438;p5"/>
          <p:cNvSpPr txBox="1"/>
          <p:nvPr>
            <p:ph type="title"/>
          </p:nvPr>
        </p:nvSpPr>
        <p:spPr>
          <a:xfrm>
            <a:off x="812322" y="1742685"/>
            <a:ext cx="8430000" cy="2556300"/>
          </a:xfrm>
          <a:prstGeom prst="rect">
            <a:avLst/>
          </a:prstGeom>
          <a:noFill/>
          <a:ln>
            <a:noFill/>
          </a:ln>
        </p:spPr>
        <p:txBody>
          <a:bodyPr anchorCtr="0" anchor="t" bIns="0" lIns="0" spcFirstLastPara="1" rIns="0" wrap="square" tIns="62225">
            <a:spAutoFit/>
          </a:bodyPr>
          <a:lstStyle/>
          <a:p>
            <a:pPr indent="0" lvl="0" marL="0" marR="0" rtl="0" algn="ctr">
              <a:lnSpc>
                <a:spcPct val="100000"/>
              </a:lnSpc>
              <a:spcBef>
                <a:spcPts val="0"/>
              </a:spcBef>
              <a:spcAft>
                <a:spcPts val="0"/>
              </a:spcAft>
              <a:buSzPts val="1400"/>
              <a:buNone/>
            </a:pPr>
            <a:r>
              <a:rPr lang="en-US" sz="1800">
                <a:solidFill>
                  <a:srgbClr val="222222"/>
                </a:solidFill>
                <a:latin typeface="Helvetica Neue"/>
                <a:ea typeface="Helvetica Neue"/>
                <a:cs typeface="Helvetica Neue"/>
                <a:sym typeface="Helvetica Neue"/>
              </a:rPr>
              <a:t>T</a:t>
            </a:r>
            <a:r>
              <a:rPr lang="en-US" sz="1800">
                <a:solidFill>
                  <a:srgbClr val="000000"/>
                </a:solidFill>
                <a:latin typeface="Helvetica Neue"/>
                <a:ea typeface="Helvetica Neue"/>
                <a:cs typeface="Helvetica Neue"/>
                <a:sym typeface="Helvetica Neue"/>
              </a:rPr>
              <a:t>oday, the </a:t>
            </a:r>
            <a:r>
              <a:rPr lang="en-US" sz="1800">
                <a:solidFill>
                  <a:srgbClr val="000000"/>
                </a:solidFill>
                <a:latin typeface="Helvetica Neue"/>
                <a:ea typeface="Helvetica Neue"/>
                <a:cs typeface="Helvetica Neue"/>
                <a:sym typeface="Helvetica Neue"/>
                <a:extLst>
                  <a:ext uri="http://customooxmlschemas.google.com/">
                    <go:slidesCustomData xmlns:go="http://customooxmlschemas.google.com/" textRoundtripDataId="0"/>
                  </a:ext>
                </a:extLst>
              </a:rPr>
              <a:t>First 5 Sonoma County Commission</a:t>
            </a:r>
            <a:r>
              <a:rPr lang="en-US" sz="1800">
                <a:solidFill>
                  <a:srgbClr val="000000"/>
                </a:solidFill>
                <a:latin typeface="Helvetica Neue"/>
                <a:ea typeface="Helvetica Neue"/>
                <a:cs typeface="Helvetica Neue"/>
                <a:sym typeface="Helvetica Neue"/>
              </a:rPr>
              <a:t> and the Measure I Advisory Council is humbled to bring us together on the ancestral lands of the Southern Pomo People. We celebrate the active work of their descendants to preserve &amp; nourish their indigenous culture and identity. </a:t>
            </a:r>
            <a:br>
              <a:rPr lang="en-US" sz="1800">
                <a:solidFill>
                  <a:srgbClr val="000000"/>
                </a:solidFill>
                <a:latin typeface="Helvetica Neue"/>
                <a:ea typeface="Helvetica Neue"/>
                <a:cs typeface="Helvetica Neue"/>
                <a:sym typeface="Helvetica Neue"/>
              </a:rPr>
            </a:br>
            <a:br>
              <a:rPr lang="en-US" sz="1800">
                <a:solidFill>
                  <a:srgbClr val="000000"/>
                </a:solidFill>
                <a:latin typeface="Helvetica Neue"/>
                <a:ea typeface="Helvetica Neue"/>
                <a:cs typeface="Helvetica Neue"/>
                <a:sym typeface="Helvetica Neue"/>
              </a:rPr>
            </a:br>
            <a:br>
              <a:rPr lang="en-US" sz="1800">
                <a:solidFill>
                  <a:srgbClr val="000000"/>
                </a:solidFill>
                <a:latin typeface="Helvetica Neue"/>
                <a:ea typeface="Helvetica Neue"/>
                <a:cs typeface="Helvetica Neue"/>
                <a:sym typeface="Helvetica Neue"/>
              </a:rPr>
            </a:br>
            <a:r>
              <a:rPr lang="en-US" sz="1800">
                <a:solidFill>
                  <a:srgbClr val="000000"/>
                </a:solidFill>
                <a:latin typeface="Helvetica Neue"/>
                <a:ea typeface="Helvetica Neue"/>
                <a:cs typeface="Helvetica Neue"/>
                <a:sym typeface="Helvetica Neue"/>
              </a:rPr>
              <a:t>We acknowledge the Southern Pomo People as the traditional stewards and custodians of this area and honor with gratitude the land itself, all of its ancestors - past, present and future. </a:t>
            </a:r>
            <a:endParaRPr sz="1800">
              <a:latin typeface="Helvetica Neue"/>
              <a:ea typeface="Helvetica Neue"/>
              <a:cs typeface="Helvetica Neue"/>
              <a:sym typeface="Helvetica Neue"/>
            </a:endParaRPr>
          </a:p>
        </p:txBody>
      </p:sp>
      <p:sp>
        <p:nvSpPr>
          <p:cNvPr id="439" name="Google Shape;439;p5"/>
          <p:cNvSpPr txBox="1"/>
          <p:nvPr/>
        </p:nvSpPr>
        <p:spPr>
          <a:xfrm>
            <a:off x="1293337" y="430291"/>
            <a:ext cx="7166926" cy="743207"/>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b="0" i="0" lang="en-US" sz="3600" u="none" cap="none" strike="noStrike">
                <a:solidFill>
                  <a:srgbClr val="002060"/>
                </a:solidFill>
                <a:latin typeface="Helvetica Neue"/>
                <a:ea typeface="Helvetica Neue"/>
                <a:cs typeface="Helvetica Neue"/>
                <a:sym typeface="Helvetica Neue"/>
              </a:rPr>
              <a:t>Ancestral Land Acknowledgement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g3593d962737_0_786"/>
          <p:cNvSpPr txBox="1"/>
          <p:nvPr>
            <p:ph idx="1" type="body"/>
          </p:nvPr>
        </p:nvSpPr>
        <p:spPr>
          <a:xfrm>
            <a:off x="332480" y="811333"/>
            <a:ext cx="3963000" cy="25071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900"/>
              <a:buNone/>
            </a:pPr>
            <a:r>
              <a:rPr lang="en-US" sz="5100">
                <a:latin typeface="Lato"/>
                <a:ea typeface="Lato"/>
                <a:cs typeface="Lato"/>
                <a:sym typeface="Lato"/>
              </a:rPr>
              <a:t>Early Care &amp; Education </a:t>
            </a:r>
            <a:endParaRPr sz="4400">
              <a:latin typeface="Lato"/>
              <a:ea typeface="Lato"/>
              <a:cs typeface="Lato"/>
              <a:sym typeface="Lato"/>
            </a:endParaRPr>
          </a:p>
        </p:txBody>
      </p:sp>
      <p:sp>
        <p:nvSpPr>
          <p:cNvPr id="621" name="Google Shape;621;g3593d962737_0_78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22" name="Google Shape;622;g3593d962737_0_786"/>
          <p:cNvSpPr txBox="1"/>
          <p:nvPr/>
        </p:nvSpPr>
        <p:spPr>
          <a:xfrm>
            <a:off x="332480" y="3023840"/>
            <a:ext cx="32001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Landscape Review</a:t>
            </a:r>
            <a:endParaRPr b="0" i="0" sz="3800" u="none" cap="none" strike="noStrike">
              <a:solidFill>
                <a:srgbClr val="D0724A"/>
              </a:solidFill>
              <a:latin typeface="Solway"/>
              <a:ea typeface="Solway"/>
              <a:cs typeface="Solway"/>
              <a:sym typeface="Solway"/>
            </a:endParaRPr>
          </a:p>
        </p:txBody>
      </p:sp>
      <p:pic>
        <p:nvPicPr>
          <p:cNvPr id="623" name="Google Shape;623;g3593d962737_0_786"/>
          <p:cNvPicPr preferRelativeResize="0"/>
          <p:nvPr>
            <p:ph idx="2" type="pic"/>
          </p:nvPr>
        </p:nvPicPr>
        <p:blipFill rotWithShape="1">
          <a:blip r:embed="rId3">
            <a:alphaModFix/>
          </a:blip>
          <a:srcRect b="0" l="16626" r="16626" t="0"/>
          <a:stretch/>
        </p:blipFill>
        <p:spPr>
          <a:xfrm>
            <a:off x="4545387" y="-243147"/>
            <a:ext cx="5390400" cy="5390400"/>
          </a:xfrm>
          <a:prstGeom prst="ellipse">
            <a:avLst/>
          </a:prstGeom>
          <a:noFill/>
          <a:ln cap="flat" cmpd="sng" w="114300">
            <a:solidFill>
              <a:srgbClr val="ED9073"/>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g3593d962737_0_793"/>
          <p:cNvSpPr txBox="1"/>
          <p:nvPr>
            <p:ph type="title"/>
          </p:nvPr>
        </p:nvSpPr>
        <p:spPr>
          <a:xfrm>
            <a:off x="1161547" y="963840"/>
            <a:ext cx="82596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600"/>
              <a:t>Access to affordable, high-quality child care remains one of the most pressing challenges, with significant gaps between the demand for care and the supply of licensed early learning spaces.</a:t>
            </a:r>
            <a:endParaRPr sz="3600"/>
          </a:p>
        </p:txBody>
      </p:sp>
      <p:sp>
        <p:nvSpPr>
          <p:cNvPr id="629" name="Google Shape;629;g3593d962737_0_79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g3593d962737_0_798"/>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Child Care Landscape in Sonoma County*</a:t>
            </a:r>
            <a:endParaRPr sz="3300"/>
          </a:p>
        </p:txBody>
      </p:sp>
      <p:sp>
        <p:nvSpPr>
          <p:cNvPr id="635" name="Google Shape;635;g3593d962737_0_798"/>
          <p:cNvSpPr txBox="1"/>
          <p:nvPr>
            <p:ph idx="1" type="body"/>
          </p:nvPr>
        </p:nvSpPr>
        <p:spPr>
          <a:xfrm>
            <a:off x="332480" y="1229307"/>
            <a:ext cx="4507200" cy="6567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lang="en-US" sz="1700"/>
              <a:t>Sonoma County had </a:t>
            </a:r>
            <a:r>
              <a:rPr b="1" lang="en-US" sz="1700"/>
              <a:t>559</a:t>
            </a:r>
            <a:r>
              <a:rPr lang="en-US" sz="1700"/>
              <a:t> early care and education programs in 2024:</a:t>
            </a:r>
            <a:endParaRPr sz="1700"/>
          </a:p>
        </p:txBody>
      </p:sp>
      <p:sp>
        <p:nvSpPr>
          <p:cNvPr id="636" name="Google Shape;636;g3593d962737_0_798"/>
          <p:cNvSpPr txBox="1"/>
          <p:nvPr>
            <p:ph idx="12" type="sldNum"/>
          </p:nvPr>
        </p:nvSpPr>
        <p:spPr>
          <a:xfrm>
            <a:off x="123955" y="513665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37" name="Google Shape;637;g3593d962737_0_798"/>
          <p:cNvSpPr txBox="1"/>
          <p:nvPr>
            <p:ph idx="2" type="body"/>
          </p:nvPr>
        </p:nvSpPr>
        <p:spPr>
          <a:xfrm>
            <a:off x="5154560" y="2049680"/>
            <a:ext cx="4507200" cy="2924400"/>
          </a:xfrm>
          <a:prstGeom prst="rect">
            <a:avLst/>
          </a:prstGeom>
          <a:noFill/>
          <a:ln>
            <a:noFill/>
          </a:ln>
        </p:spPr>
        <p:txBody>
          <a:bodyPr anchorCtr="0" anchor="t" bIns="97525" lIns="97525" spcFirstLastPara="1" rIns="97525" wrap="square" tIns="97525">
            <a:normAutofit/>
          </a:bodyPr>
          <a:lstStyle/>
          <a:p>
            <a:pPr indent="-349250" lvl="0" marL="482600" rtl="0" algn="l">
              <a:lnSpc>
                <a:spcPct val="115000"/>
              </a:lnSpc>
              <a:spcBef>
                <a:spcPts val="0"/>
              </a:spcBef>
              <a:spcAft>
                <a:spcPts val="0"/>
              </a:spcAft>
              <a:buClr>
                <a:srgbClr val="00AEEF"/>
              </a:buClr>
              <a:buSzPts val="1700"/>
              <a:buChar char="●"/>
            </a:pPr>
            <a:r>
              <a:rPr lang="en-US" sz="1700"/>
              <a:t>The number of licensed providers declined by </a:t>
            </a:r>
            <a:r>
              <a:rPr b="1" lang="en-US" sz="1700"/>
              <a:t>10.4%</a:t>
            </a:r>
            <a:r>
              <a:rPr lang="en-US" sz="1700"/>
              <a:t> </a:t>
            </a:r>
            <a:r>
              <a:rPr lang="en-US" sz="1700">
                <a:solidFill>
                  <a:srgbClr val="000000"/>
                </a:solidFill>
              </a:rPr>
              <a:t>(624 → 559 providers)</a:t>
            </a:r>
            <a:endParaRPr sz="1700">
              <a:solidFill>
                <a:srgbClr val="000000"/>
              </a:solidFill>
            </a:endParaRPr>
          </a:p>
          <a:p>
            <a:pPr indent="-349250" lvl="0" marL="482600" rtl="0" algn="l">
              <a:lnSpc>
                <a:spcPct val="115000"/>
              </a:lnSpc>
              <a:spcBef>
                <a:spcPts val="1100"/>
              </a:spcBef>
              <a:spcAft>
                <a:spcPts val="0"/>
              </a:spcAft>
              <a:buClr>
                <a:srgbClr val="00AEEF"/>
              </a:buClr>
              <a:buSzPts val="1700"/>
              <a:buChar char="●"/>
            </a:pPr>
            <a:r>
              <a:rPr lang="en-US" sz="1700"/>
              <a:t>The number of slots declined </a:t>
            </a:r>
            <a:r>
              <a:rPr b="1" lang="en-US" sz="1700"/>
              <a:t>30%</a:t>
            </a:r>
            <a:r>
              <a:rPr lang="en-US" sz="1700"/>
              <a:t> </a:t>
            </a:r>
            <a:r>
              <a:rPr lang="en-US" sz="1700">
                <a:solidFill>
                  <a:srgbClr val="000000"/>
                </a:solidFill>
              </a:rPr>
              <a:t>(20,937 → </a:t>
            </a:r>
            <a:r>
              <a:rPr lang="en-US" sz="1700">
                <a:solidFill>
                  <a:srgbClr val="000000"/>
                </a:solidFill>
                <a:extLst>
                  <a:ext uri="http://customooxmlschemas.google.com/">
                    <go:slidesCustomData xmlns:go="http://customooxmlschemas.google.com/" textRoundtripDataId="6"/>
                  </a:ext>
                </a:extLst>
              </a:rPr>
              <a:t>14,759</a:t>
            </a:r>
            <a:r>
              <a:rPr lang="en-US" sz="1700">
                <a:solidFill>
                  <a:srgbClr val="000000"/>
                </a:solidFill>
              </a:rPr>
              <a:t> slots)</a:t>
            </a:r>
            <a:endParaRPr sz="1700">
              <a:solidFill>
                <a:srgbClr val="000000"/>
              </a:solidFill>
            </a:endParaRPr>
          </a:p>
        </p:txBody>
      </p:sp>
      <p:pic>
        <p:nvPicPr>
          <p:cNvPr id="638" name="Google Shape;638;g3593d962737_0_798" title="Points scored"/>
          <p:cNvPicPr preferRelativeResize="0"/>
          <p:nvPr/>
        </p:nvPicPr>
        <p:blipFill rotWithShape="1">
          <a:blip r:embed="rId3">
            <a:alphaModFix/>
          </a:blip>
          <a:srcRect b="0" l="0" r="0" t="0"/>
          <a:stretch/>
        </p:blipFill>
        <p:spPr>
          <a:xfrm>
            <a:off x="162560" y="2211572"/>
            <a:ext cx="4436481" cy="2743228"/>
          </a:xfrm>
          <a:prstGeom prst="rect">
            <a:avLst/>
          </a:prstGeom>
          <a:noFill/>
          <a:ln>
            <a:noFill/>
          </a:ln>
        </p:spPr>
      </p:pic>
      <p:sp>
        <p:nvSpPr>
          <p:cNvPr id="639" name="Google Shape;639;g3593d962737_0_798"/>
          <p:cNvSpPr txBox="1"/>
          <p:nvPr/>
        </p:nvSpPr>
        <p:spPr>
          <a:xfrm>
            <a:off x="2679867" y="2246000"/>
            <a:ext cx="1588800" cy="658800"/>
          </a:xfrm>
          <a:prstGeom prst="rect">
            <a:avLst/>
          </a:prstGeom>
          <a:noFill/>
          <a:ln>
            <a:noFill/>
          </a:ln>
        </p:spPr>
        <p:txBody>
          <a:bodyPr anchorCtr="0" anchor="t" bIns="97525" lIns="97525" spcFirstLastPara="1" rIns="97525" wrap="square" tIns="97525">
            <a:sp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Licensed Centers</a:t>
            </a:r>
            <a:endParaRPr b="0" i="0" sz="1500" u="none" cap="none" strike="noStrike">
              <a:solidFill>
                <a:schemeClr val="dk1"/>
              </a:solidFill>
              <a:latin typeface="Solway"/>
              <a:ea typeface="Solway"/>
              <a:cs typeface="Solway"/>
              <a:sym typeface="Solway"/>
            </a:endParaRPr>
          </a:p>
        </p:txBody>
      </p:sp>
      <p:sp>
        <p:nvSpPr>
          <p:cNvPr id="640" name="Google Shape;640;g3593d962737_0_798"/>
          <p:cNvSpPr txBox="1"/>
          <p:nvPr/>
        </p:nvSpPr>
        <p:spPr>
          <a:xfrm>
            <a:off x="2730413" y="4718000"/>
            <a:ext cx="1588800" cy="427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Small FCCHs</a:t>
            </a:r>
            <a:endParaRPr b="0" i="0" sz="1500" u="none" cap="none" strike="noStrike">
              <a:solidFill>
                <a:schemeClr val="dk1"/>
              </a:solidFill>
              <a:latin typeface="Solway"/>
              <a:ea typeface="Solway"/>
              <a:cs typeface="Solway"/>
              <a:sym typeface="Solway"/>
            </a:endParaRPr>
          </a:p>
        </p:txBody>
      </p:sp>
      <p:sp>
        <p:nvSpPr>
          <p:cNvPr id="641" name="Google Shape;641;g3593d962737_0_798"/>
          <p:cNvSpPr txBox="1"/>
          <p:nvPr/>
        </p:nvSpPr>
        <p:spPr>
          <a:xfrm>
            <a:off x="174893" y="4372400"/>
            <a:ext cx="1588800" cy="427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Large FCCHs</a:t>
            </a:r>
            <a:endParaRPr b="0" i="0" sz="1500" u="none" cap="none" strike="noStrike">
              <a:solidFill>
                <a:schemeClr val="dk1"/>
              </a:solidFill>
              <a:latin typeface="Solway"/>
              <a:ea typeface="Solway"/>
              <a:cs typeface="Solway"/>
              <a:sym typeface="Solway"/>
            </a:endParaRPr>
          </a:p>
        </p:txBody>
      </p:sp>
      <p:sp>
        <p:nvSpPr>
          <p:cNvPr id="642" name="Google Shape;642;g3593d962737_0_798"/>
          <p:cNvSpPr txBox="1"/>
          <p:nvPr/>
        </p:nvSpPr>
        <p:spPr>
          <a:xfrm>
            <a:off x="413760" y="2130960"/>
            <a:ext cx="1515300" cy="889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License- Exempt Centers</a:t>
            </a:r>
            <a:endParaRPr b="0" i="0" sz="1500" u="none" cap="none" strike="noStrike">
              <a:solidFill>
                <a:schemeClr val="dk1"/>
              </a:solidFill>
              <a:latin typeface="Solway"/>
              <a:ea typeface="Solway"/>
              <a:cs typeface="Solway"/>
              <a:sym typeface="Solway"/>
            </a:endParaRPr>
          </a:p>
        </p:txBody>
      </p:sp>
      <p:sp>
        <p:nvSpPr>
          <p:cNvPr id="643" name="Google Shape;643;g3593d962737_0_798"/>
          <p:cNvSpPr txBox="1"/>
          <p:nvPr/>
        </p:nvSpPr>
        <p:spPr>
          <a:xfrm>
            <a:off x="5154560" y="1229253"/>
            <a:ext cx="4266600" cy="7596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1700"/>
              <a:buFont typeface="Arial"/>
              <a:buNone/>
            </a:pPr>
            <a:r>
              <a:rPr b="0" i="0" lang="en-US" sz="1700" u="none" cap="none" strike="noStrike">
                <a:solidFill>
                  <a:schemeClr val="dk1"/>
                </a:solidFill>
                <a:latin typeface="Solway"/>
                <a:ea typeface="Solway"/>
                <a:cs typeface="Solway"/>
                <a:sym typeface="Solway"/>
              </a:rPr>
              <a:t>This represents a sharp decline from 2019:</a:t>
            </a:r>
            <a:endParaRPr b="0" i="0" sz="1700" u="none" cap="none" strike="noStrike">
              <a:solidFill>
                <a:schemeClr val="dk1"/>
              </a:solidFill>
              <a:latin typeface="Solway"/>
              <a:ea typeface="Solway"/>
              <a:cs typeface="Solway"/>
              <a:sym typeface="Solway"/>
            </a:endParaRPr>
          </a:p>
        </p:txBody>
      </p:sp>
      <p:sp>
        <p:nvSpPr>
          <p:cNvPr id="644" name="Google Shape;644;g3593d962737_0_798"/>
          <p:cNvSpPr/>
          <p:nvPr/>
        </p:nvSpPr>
        <p:spPr>
          <a:xfrm rot="10800000">
            <a:off x="5286873" y="2173806"/>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45" name="Google Shape;645;g3593d962737_0_798"/>
          <p:cNvSpPr/>
          <p:nvPr/>
        </p:nvSpPr>
        <p:spPr>
          <a:xfrm rot="10800000">
            <a:off x="5286873" y="3231992"/>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46" name="Google Shape;646;g3593d962737_0_798"/>
          <p:cNvSpPr txBox="1"/>
          <p:nvPr/>
        </p:nvSpPr>
        <p:spPr>
          <a:xfrm>
            <a:off x="4125227" y="5032667"/>
            <a:ext cx="51819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2025 Sonoma County Early Learning and Care Needs Assessment</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g3593d962737_0_814"/>
          <p:cNvSpPr txBox="1"/>
          <p:nvPr>
            <p:ph idx="1" type="body"/>
          </p:nvPr>
        </p:nvSpPr>
        <p:spPr>
          <a:xfrm>
            <a:off x="332480" y="3949573"/>
            <a:ext cx="4266600" cy="1344600"/>
          </a:xfrm>
          <a:prstGeom prst="rect">
            <a:avLst/>
          </a:prstGeom>
          <a:noFill/>
          <a:ln>
            <a:noFill/>
          </a:ln>
        </p:spPr>
        <p:txBody>
          <a:bodyPr anchorCtr="0" anchor="t" bIns="97525" lIns="97525" spcFirstLastPara="1" rIns="97525" wrap="square" tIns="97525">
            <a:normAutofit fontScale="92500" lnSpcReduction="10000"/>
          </a:bodyPr>
          <a:lstStyle/>
          <a:p>
            <a:pPr indent="0" lvl="0" marL="0" rtl="0" algn="ctr">
              <a:lnSpc>
                <a:spcPct val="115000"/>
              </a:lnSpc>
              <a:spcBef>
                <a:spcPts val="0"/>
              </a:spcBef>
              <a:spcAft>
                <a:spcPts val="1300"/>
              </a:spcAft>
              <a:buSzPct val="73710"/>
              <a:buNone/>
            </a:pPr>
            <a:r>
              <a:rPr i="1" lang="en-US" sz="2200"/>
              <a:t>Unmet</a:t>
            </a:r>
            <a:r>
              <a:rPr lang="en-US" sz="2200"/>
              <a:t> need for child care in Sonoma County. Need is highest for children ages 0-2, at </a:t>
            </a:r>
            <a:r>
              <a:rPr b="1" lang="en-US" sz="2200"/>
              <a:t>86%</a:t>
            </a:r>
            <a:r>
              <a:rPr lang="en-US" sz="2200"/>
              <a:t>.</a:t>
            </a:r>
            <a:endParaRPr sz="2200"/>
          </a:p>
        </p:txBody>
      </p:sp>
      <p:sp>
        <p:nvSpPr>
          <p:cNvPr id="652" name="Google Shape;652;g3593d962737_0_81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53" name="Google Shape;653;g3593d962737_0_814"/>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Child Care Need*</a:t>
            </a:r>
            <a:endParaRPr/>
          </a:p>
        </p:txBody>
      </p:sp>
      <p:sp>
        <p:nvSpPr>
          <p:cNvPr id="654" name="Google Shape;654;g3593d962737_0_814"/>
          <p:cNvSpPr/>
          <p:nvPr/>
        </p:nvSpPr>
        <p:spPr>
          <a:xfrm>
            <a:off x="1186880" y="139181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55" name="Google Shape;655;g3593d962737_0_814"/>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69.6%</a:t>
            </a:r>
            <a:endParaRPr b="0" i="0" sz="6400" u="none" cap="none" strike="noStrike">
              <a:solidFill>
                <a:srgbClr val="FCF8F1"/>
              </a:solidFill>
              <a:latin typeface="Lato Black"/>
              <a:ea typeface="Lato Black"/>
              <a:cs typeface="Lato Black"/>
              <a:sym typeface="Lato Black"/>
            </a:endParaRPr>
          </a:p>
        </p:txBody>
      </p:sp>
      <p:sp>
        <p:nvSpPr>
          <p:cNvPr id="656" name="Google Shape;656;g3593d962737_0_814"/>
          <p:cNvSpPr txBox="1"/>
          <p:nvPr>
            <p:ph idx="1" type="body"/>
          </p:nvPr>
        </p:nvSpPr>
        <p:spPr>
          <a:xfrm>
            <a:off x="5073147" y="1195840"/>
            <a:ext cx="4266600" cy="22356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Areas classified as child care deserts (extremely high unmet need):</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Sonoma Valley (74.1%)</a:t>
            </a:r>
            <a:endParaRPr sz="1700"/>
          </a:p>
          <a:p>
            <a:pPr indent="-349250" lvl="0" marL="482600" rtl="0" algn="l">
              <a:lnSpc>
                <a:spcPct val="115000"/>
              </a:lnSpc>
              <a:spcBef>
                <a:spcPts val="0"/>
              </a:spcBef>
              <a:spcAft>
                <a:spcPts val="0"/>
              </a:spcAft>
              <a:buSzPts val="1700"/>
              <a:buChar char="●"/>
            </a:pPr>
            <a:r>
              <a:rPr lang="en-US" sz="1700"/>
              <a:t>Santa Rosa (73.5%)</a:t>
            </a:r>
            <a:endParaRPr sz="1700"/>
          </a:p>
          <a:p>
            <a:pPr indent="-349250" lvl="0" marL="482600" rtl="0" algn="l">
              <a:lnSpc>
                <a:spcPct val="115000"/>
              </a:lnSpc>
              <a:spcBef>
                <a:spcPts val="0"/>
              </a:spcBef>
              <a:spcAft>
                <a:spcPts val="0"/>
              </a:spcAft>
              <a:buSzPts val="1700"/>
              <a:buChar char="●"/>
            </a:pPr>
            <a:r>
              <a:rPr lang="en-US" sz="1700"/>
              <a:t>Cotati/Rohnert Park (71.6%)</a:t>
            </a:r>
            <a:endParaRPr sz="1700"/>
          </a:p>
        </p:txBody>
      </p:sp>
      <p:sp>
        <p:nvSpPr>
          <p:cNvPr id="657" name="Google Shape;657;g3593d962737_0_814"/>
          <p:cNvSpPr txBox="1"/>
          <p:nvPr>
            <p:ph idx="2" type="body"/>
          </p:nvPr>
        </p:nvSpPr>
        <p:spPr>
          <a:xfrm>
            <a:off x="5073147" y="3225280"/>
            <a:ext cx="4266600" cy="22611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Additional areas with significant unmet need:</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North County (66.6%)</a:t>
            </a:r>
            <a:endParaRPr sz="1700"/>
          </a:p>
          <a:p>
            <a:pPr indent="-349250" lvl="0" marL="482600" rtl="0" algn="l">
              <a:lnSpc>
                <a:spcPct val="115000"/>
              </a:lnSpc>
              <a:spcBef>
                <a:spcPts val="0"/>
              </a:spcBef>
              <a:spcAft>
                <a:spcPts val="0"/>
              </a:spcAft>
              <a:buSzPts val="1700"/>
              <a:buChar char="●"/>
            </a:pPr>
            <a:r>
              <a:rPr lang="en-US" sz="1700"/>
              <a:t>South County (63.4%)</a:t>
            </a:r>
            <a:endParaRPr sz="1700"/>
          </a:p>
          <a:p>
            <a:pPr indent="-349250" lvl="0" marL="482600" rtl="0" algn="l">
              <a:lnSpc>
                <a:spcPct val="115000"/>
              </a:lnSpc>
              <a:spcBef>
                <a:spcPts val="0"/>
              </a:spcBef>
              <a:spcAft>
                <a:spcPts val="0"/>
              </a:spcAft>
              <a:buSzPts val="1700"/>
              <a:buChar char="●"/>
            </a:pPr>
            <a:r>
              <a:rPr lang="en-US" sz="1700"/>
              <a:t>West County (58.1%)</a:t>
            </a:r>
            <a:endParaRPr sz="1700"/>
          </a:p>
        </p:txBody>
      </p:sp>
      <p:sp>
        <p:nvSpPr>
          <p:cNvPr id="658" name="Google Shape;658;g3593d962737_0_814"/>
          <p:cNvSpPr txBox="1"/>
          <p:nvPr/>
        </p:nvSpPr>
        <p:spPr>
          <a:xfrm>
            <a:off x="4198267" y="5049307"/>
            <a:ext cx="5749500" cy="351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2024-2025 Sonoma County Early Learning and Care Needs Assessment</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g3593d962737_0_825"/>
          <p:cNvSpPr txBox="1"/>
          <p:nvPr>
            <p:ph idx="1" type="body"/>
          </p:nvPr>
        </p:nvSpPr>
        <p:spPr>
          <a:xfrm>
            <a:off x="599893" y="2410560"/>
            <a:ext cx="4818900" cy="665400"/>
          </a:xfrm>
          <a:prstGeom prst="rect">
            <a:avLst/>
          </a:prstGeom>
          <a:noFill/>
          <a:ln>
            <a:noFill/>
          </a:ln>
        </p:spPr>
        <p:txBody>
          <a:bodyPr anchorCtr="0" anchor="t" bIns="97525" lIns="97525" spcFirstLastPara="1" rIns="97525" wrap="square" tIns="97525">
            <a:normAutofit fontScale="77500" lnSpcReduction="20000"/>
          </a:bodyPr>
          <a:lstStyle/>
          <a:p>
            <a:pPr indent="0" lvl="0" marL="0" rtl="0" algn="ctr">
              <a:lnSpc>
                <a:spcPct val="115000"/>
              </a:lnSpc>
              <a:spcBef>
                <a:spcPts val="0"/>
              </a:spcBef>
              <a:spcAft>
                <a:spcPts val="1300"/>
              </a:spcAft>
              <a:buSzPct val="129032"/>
              <a:buNone/>
            </a:pPr>
            <a:r>
              <a:rPr lang="en-US"/>
              <a:t>Children 0-4 enrolled in subsidized care, or 13% of children.*</a:t>
            </a:r>
            <a:endParaRPr/>
          </a:p>
        </p:txBody>
      </p:sp>
      <p:sp>
        <p:nvSpPr>
          <p:cNvPr id="664" name="Google Shape;664;g3593d962737_0_825"/>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Subsidized Care</a:t>
            </a:r>
            <a:endParaRPr/>
          </a:p>
        </p:txBody>
      </p:sp>
      <p:sp>
        <p:nvSpPr>
          <p:cNvPr id="665" name="Google Shape;665;g3593d962737_0_82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66" name="Google Shape;666;g3593d962737_0_825"/>
          <p:cNvSpPr txBox="1"/>
          <p:nvPr/>
        </p:nvSpPr>
        <p:spPr>
          <a:xfrm>
            <a:off x="1689173" y="133272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2,895</a:t>
            </a:r>
            <a:endParaRPr b="0" i="0" sz="6400" u="none" cap="none" strike="noStrike">
              <a:solidFill>
                <a:srgbClr val="D0724A"/>
              </a:solidFill>
              <a:latin typeface="Lato Black"/>
              <a:ea typeface="Lato Black"/>
              <a:cs typeface="Lato Black"/>
              <a:sym typeface="Lato Black"/>
            </a:endParaRPr>
          </a:p>
        </p:txBody>
      </p:sp>
      <p:sp>
        <p:nvSpPr>
          <p:cNvPr id="667" name="Google Shape;667;g3593d962737_0_825"/>
          <p:cNvSpPr txBox="1"/>
          <p:nvPr>
            <p:ph idx="1" type="body"/>
          </p:nvPr>
        </p:nvSpPr>
        <p:spPr>
          <a:xfrm>
            <a:off x="6281413" y="3170770"/>
            <a:ext cx="2812500" cy="15504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ctr">
              <a:lnSpc>
                <a:spcPct val="115000"/>
              </a:lnSpc>
              <a:spcBef>
                <a:spcPts val="0"/>
              </a:spcBef>
              <a:spcAft>
                <a:spcPts val="0"/>
              </a:spcAft>
              <a:buSzPct val="108108"/>
              <a:buNone/>
            </a:pPr>
            <a:r>
              <a:rPr b="1" lang="en-US"/>
              <a:t>91.8%</a:t>
            </a:r>
            <a:r>
              <a:rPr lang="en-US"/>
              <a:t> unmet need for subsidized child care for eligible children 0-2.**</a:t>
            </a:r>
            <a:endParaRPr/>
          </a:p>
          <a:p>
            <a:pPr indent="0" lvl="0" marL="0" rtl="0" algn="ctr">
              <a:lnSpc>
                <a:spcPct val="115000"/>
              </a:lnSpc>
              <a:spcBef>
                <a:spcPts val="1300"/>
              </a:spcBef>
              <a:spcAft>
                <a:spcPts val="1300"/>
              </a:spcAft>
              <a:buSzPct val="108108"/>
              <a:buNone/>
            </a:pPr>
            <a:r>
              <a:rPr lang="en-US"/>
              <a:t>The unmet need for children 3-5 years is </a:t>
            </a:r>
            <a:r>
              <a:rPr b="1" lang="en-US"/>
              <a:t>73.6%</a:t>
            </a:r>
            <a:r>
              <a:rPr lang="en-US"/>
              <a:t>.**</a:t>
            </a:r>
            <a:endParaRPr/>
          </a:p>
        </p:txBody>
      </p:sp>
      <p:sp>
        <p:nvSpPr>
          <p:cNvPr id="668" name="Google Shape;668;g3593d962737_0_825"/>
          <p:cNvSpPr txBox="1"/>
          <p:nvPr>
            <p:ph idx="1" type="body"/>
          </p:nvPr>
        </p:nvSpPr>
        <p:spPr>
          <a:xfrm>
            <a:off x="456373" y="4287733"/>
            <a:ext cx="5321100" cy="665400"/>
          </a:xfrm>
          <a:prstGeom prst="rect">
            <a:avLst/>
          </a:prstGeom>
          <a:noFill/>
          <a:ln>
            <a:noFill/>
          </a:ln>
        </p:spPr>
        <p:txBody>
          <a:bodyPr anchorCtr="0" anchor="t" bIns="97525" lIns="97525" spcFirstLastPara="1" rIns="97525" wrap="square" tIns="97525">
            <a:normAutofit fontScale="92500"/>
          </a:bodyPr>
          <a:lstStyle/>
          <a:p>
            <a:pPr indent="0" lvl="0" marL="0" rtl="0" algn="ctr">
              <a:lnSpc>
                <a:spcPct val="115000"/>
              </a:lnSpc>
              <a:spcBef>
                <a:spcPts val="0"/>
              </a:spcBef>
              <a:spcAft>
                <a:spcPts val="1300"/>
              </a:spcAft>
              <a:buSzPct val="108108"/>
              <a:buNone/>
            </a:pPr>
            <a:r>
              <a:rPr lang="en-US"/>
              <a:t>Children on the waitlist for subsidized early care slots.*</a:t>
            </a:r>
            <a:endParaRPr/>
          </a:p>
        </p:txBody>
      </p:sp>
      <p:sp>
        <p:nvSpPr>
          <p:cNvPr id="669" name="Google Shape;669;g3593d962737_0_825"/>
          <p:cNvSpPr txBox="1"/>
          <p:nvPr/>
        </p:nvSpPr>
        <p:spPr>
          <a:xfrm>
            <a:off x="1689173" y="3196853"/>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1,448</a:t>
            </a:r>
            <a:endParaRPr b="0" i="0" sz="6400" u="none" cap="none" strike="noStrike">
              <a:solidFill>
                <a:srgbClr val="D0724A"/>
              </a:solidFill>
              <a:latin typeface="Lato Black"/>
              <a:ea typeface="Lato Black"/>
              <a:cs typeface="Lato Black"/>
              <a:sym typeface="Lato Black"/>
            </a:endParaRPr>
          </a:p>
        </p:txBody>
      </p:sp>
      <p:sp>
        <p:nvSpPr>
          <p:cNvPr id="670" name="Google Shape;670;g3593d962737_0_825"/>
          <p:cNvSpPr txBox="1"/>
          <p:nvPr/>
        </p:nvSpPr>
        <p:spPr>
          <a:xfrm>
            <a:off x="580320" y="4982267"/>
            <a:ext cx="80094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 </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2020 Early Learning Needs Assessment Tool</a:t>
            </a:r>
            <a:endParaRPr b="0" i="0" sz="1100" u="none" cap="none" strike="noStrike">
              <a:solidFill>
                <a:schemeClr val="dk1"/>
              </a:solidFill>
              <a:latin typeface="Solway"/>
              <a:ea typeface="Solway"/>
              <a:cs typeface="Solway"/>
              <a:sym typeface="Solway"/>
            </a:endParaRPr>
          </a:p>
        </p:txBody>
      </p:sp>
      <p:grpSp>
        <p:nvGrpSpPr>
          <p:cNvPr id="671" name="Google Shape;671;g3593d962737_0_825"/>
          <p:cNvGrpSpPr/>
          <p:nvPr/>
        </p:nvGrpSpPr>
        <p:grpSpPr>
          <a:xfrm>
            <a:off x="6393472" y="1511000"/>
            <a:ext cx="2547280" cy="1493167"/>
            <a:chOff x="5765100" y="1187925"/>
            <a:chExt cx="2388000" cy="1399800"/>
          </a:xfrm>
        </p:grpSpPr>
        <p:grpSp>
          <p:nvGrpSpPr>
            <p:cNvPr id="672" name="Google Shape;672;g3593d962737_0_825"/>
            <p:cNvGrpSpPr/>
            <p:nvPr/>
          </p:nvGrpSpPr>
          <p:grpSpPr>
            <a:xfrm>
              <a:off x="5765100" y="1187925"/>
              <a:ext cx="2388000" cy="623700"/>
              <a:chOff x="5765100" y="1187925"/>
              <a:chExt cx="2388000" cy="623700"/>
            </a:xfrm>
          </p:grpSpPr>
          <p:pic>
            <p:nvPicPr>
              <p:cNvPr id="673" name="Google Shape;673;g3593d962737_0_825" title="noun-child-1765613-D0724A.png"/>
              <p:cNvPicPr preferRelativeResize="0"/>
              <p:nvPr/>
            </p:nvPicPr>
            <p:blipFill rotWithShape="1">
              <a:blip r:embed="rId3">
                <a:alphaModFix/>
              </a:blip>
              <a:srcRect b="0" l="0" r="0" t="0"/>
              <a:stretch/>
            </p:blipFill>
            <p:spPr>
              <a:xfrm>
                <a:off x="5765100" y="1187925"/>
                <a:ext cx="623700" cy="623700"/>
              </a:xfrm>
              <a:prstGeom prst="rect">
                <a:avLst/>
              </a:prstGeom>
              <a:noFill/>
              <a:ln>
                <a:noFill/>
              </a:ln>
            </p:spPr>
          </p:pic>
          <p:pic>
            <p:nvPicPr>
              <p:cNvPr id="674" name="Google Shape;674;g3593d962737_0_825" title="noun-child-1765613-D0724A.png"/>
              <p:cNvPicPr preferRelativeResize="0"/>
              <p:nvPr/>
            </p:nvPicPr>
            <p:blipFill rotWithShape="1">
              <a:blip r:embed="rId3">
                <a:alphaModFix/>
              </a:blip>
              <a:srcRect b="0" l="0" r="0" t="0"/>
              <a:stretch/>
            </p:blipFill>
            <p:spPr>
              <a:xfrm>
                <a:off x="6214150" y="1187925"/>
                <a:ext cx="623700" cy="623700"/>
              </a:xfrm>
              <a:prstGeom prst="rect">
                <a:avLst/>
              </a:prstGeom>
              <a:noFill/>
              <a:ln>
                <a:noFill/>
              </a:ln>
            </p:spPr>
          </p:pic>
          <p:pic>
            <p:nvPicPr>
              <p:cNvPr id="675" name="Google Shape;675;g3593d962737_0_825" title="noun-child-1765613-D0724A.png"/>
              <p:cNvPicPr preferRelativeResize="0"/>
              <p:nvPr/>
            </p:nvPicPr>
            <p:blipFill rotWithShape="1">
              <a:blip r:embed="rId3">
                <a:alphaModFix/>
              </a:blip>
              <a:srcRect b="0" l="0" r="0" t="0"/>
              <a:stretch/>
            </p:blipFill>
            <p:spPr>
              <a:xfrm>
                <a:off x="6668250" y="1187925"/>
                <a:ext cx="623700" cy="623700"/>
              </a:xfrm>
              <a:prstGeom prst="rect">
                <a:avLst/>
              </a:prstGeom>
              <a:noFill/>
              <a:ln>
                <a:noFill/>
              </a:ln>
            </p:spPr>
          </p:pic>
          <p:pic>
            <p:nvPicPr>
              <p:cNvPr id="676" name="Google Shape;676;g3593d962737_0_825" title="noun-child-1765613-D0724A.png"/>
              <p:cNvPicPr preferRelativeResize="0"/>
              <p:nvPr/>
            </p:nvPicPr>
            <p:blipFill rotWithShape="1">
              <a:blip r:embed="rId3">
                <a:alphaModFix/>
              </a:blip>
              <a:srcRect b="0" l="0" r="0" t="0"/>
              <a:stretch/>
            </p:blipFill>
            <p:spPr>
              <a:xfrm>
                <a:off x="7104063" y="1187925"/>
                <a:ext cx="623700" cy="623700"/>
              </a:xfrm>
              <a:prstGeom prst="rect">
                <a:avLst/>
              </a:prstGeom>
              <a:noFill/>
              <a:ln>
                <a:noFill/>
              </a:ln>
            </p:spPr>
          </p:pic>
          <p:pic>
            <p:nvPicPr>
              <p:cNvPr id="677" name="Google Shape;677;g3593d962737_0_825" title="noun-child-1765613-D0724A.png"/>
              <p:cNvPicPr preferRelativeResize="0"/>
              <p:nvPr/>
            </p:nvPicPr>
            <p:blipFill rotWithShape="1">
              <a:blip r:embed="rId3">
                <a:alphaModFix/>
              </a:blip>
              <a:srcRect b="0" l="0" r="0" t="0"/>
              <a:stretch/>
            </p:blipFill>
            <p:spPr>
              <a:xfrm>
                <a:off x="7529400" y="1187925"/>
                <a:ext cx="623700" cy="623700"/>
              </a:xfrm>
              <a:prstGeom prst="rect">
                <a:avLst/>
              </a:prstGeom>
              <a:noFill/>
              <a:ln>
                <a:noFill/>
              </a:ln>
            </p:spPr>
          </p:pic>
        </p:grpSp>
        <p:grpSp>
          <p:nvGrpSpPr>
            <p:cNvPr id="678" name="Google Shape;678;g3593d962737_0_825"/>
            <p:cNvGrpSpPr/>
            <p:nvPr/>
          </p:nvGrpSpPr>
          <p:grpSpPr>
            <a:xfrm>
              <a:off x="5765100" y="1964025"/>
              <a:ext cx="2388000" cy="623700"/>
              <a:chOff x="5765100" y="1187925"/>
              <a:chExt cx="2388000" cy="623700"/>
            </a:xfrm>
          </p:grpSpPr>
          <p:pic>
            <p:nvPicPr>
              <p:cNvPr id="679" name="Google Shape;679;g3593d962737_0_825" title="noun-child-1765613-D0724A.png"/>
              <p:cNvPicPr preferRelativeResize="0"/>
              <p:nvPr/>
            </p:nvPicPr>
            <p:blipFill rotWithShape="1">
              <a:blip r:embed="rId3">
                <a:alphaModFix/>
              </a:blip>
              <a:srcRect b="0" l="0" r="0" t="0"/>
              <a:stretch/>
            </p:blipFill>
            <p:spPr>
              <a:xfrm>
                <a:off x="5765100" y="1187925"/>
                <a:ext cx="623700" cy="623700"/>
              </a:xfrm>
              <a:prstGeom prst="rect">
                <a:avLst/>
              </a:prstGeom>
              <a:noFill/>
              <a:ln>
                <a:noFill/>
              </a:ln>
            </p:spPr>
          </p:pic>
          <p:pic>
            <p:nvPicPr>
              <p:cNvPr id="680" name="Google Shape;680;g3593d962737_0_825" title="noun-child-1765613-D0724A.png"/>
              <p:cNvPicPr preferRelativeResize="0"/>
              <p:nvPr/>
            </p:nvPicPr>
            <p:blipFill rotWithShape="1">
              <a:blip r:embed="rId3">
                <a:alphaModFix/>
              </a:blip>
              <a:srcRect b="0" l="0" r="0" t="0"/>
              <a:stretch/>
            </p:blipFill>
            <p:spPr>
              <a:xfrm>
                <a:off x="6214150" y="1187925"/>
                <a:ext cx="623700" cy="623700"/>
              </a:xfrm>
              <a:prstGeom prst="rect">
                <a:avLst/>
              </a:prstGeom>
              <a:noFill/>
              <a:ln>
                <a:noFill/>
              </a:ln>
            </p:spPr>
          </p:pic>
          <p:pic>
            <p:nvPicPr>
              <p:cNvPr id="681" name="Google Shape;681;g3593d962737_0_825" title="noun-child-1765613-D0724A.png"/>
              <p:cNvPicPr preferRelativeResize="0"/>
              <p:nvPr/>
            </p:nvPicPr>
            <p:blipFill rotWithShape="1">
              <a:blip r:embed="rId3">
                <a:alphaModFix/>
              </a:blip>
              <a:srcRect b="0" l="0" r="0" t="0"/>
              <a:stretch/>
            </p:blipFill>
            <p:spPr>
              <a:xfrm>
                <a:off x="6668250" y="1187925"/>
                <a:ext cx="623700" cy="623700"/>
              </a:xfrm>
              <a:prstGeom prst="rect">
                <a:avLst/>
              </a:prstGeom>
              <a:noFill/>
              <a:ln>
                <a:noFill/>
              </a:ln>
            </p:spPr>
          </p:pic>
          <p:pic>
            <p:nvPicPr>
              <p:cNvPr id="682" name="Google Shape;682;g3593d962737_0_825" title="noun-child-1765613-D0724A.png"/>
              <p:cNvPicPr preferRelativeResize="0"/>
              <p:nvPr/>
            </p:nvPicPr>
            <p:blipFill rotWithShape="1">
              <a:blip r:embed="rId3">
                <a:alphaModFix/>
              </a:blip>
              <a:srcRect b="0" l="0" r="0" t="0"/>
              <a:stretch/>
            </p:blipFill>
            <p:spPr>
              <a:xfrm>
                <a:off x="7104063" y="1187925"/>
                <a:ext cx="623700" cy="623700"/>
              </a:xfrm>
              <a:prstGeom prst="rect">
                <a:avLst/>
              </a:prstGeom>
              <a:noFill/>
              <a:ln>
                <a:noFill/>
              </a:ln>
            </p:spPr>
          </p:pic>
          <p:pic>
            <p:nvPicPr>
              <p:cNvPr id="683" name="Google Shape;683;g3593d962737_0_825" title="noun-child-1765613-D0724A.png"/>
              <p:cNvPicPr preferRelativeResize="0"/>
              <p:nvPr/>
            </p:nvPicPr>
            <p:blipFill rotWithShape="1">
              <a:blip r:embed="rId3">
                <a:alphaModFix/>
              </a:blip>
              <a:srcRect b="0" l="0" r="0" t="0"/>
              <a:stretch/>
            </p:blipFill>
            <p:spPr>
              <a:xfrm>
                <a:off x="7529400" y="1187925"/>
                <a:ext cx="623700" cy="623700"/>
              </a:xfrm>
              <a:prstGeom prst="rect">
                <a:avLst/>
              </a:prstGeom>
              <a:noFill/>
              <a:ln>
                <a:noFill/>
              </a:ln>
            </p:spPr>
          </p:pic>
        </p:grpSp>
        <p:pic>
          <p:nvPicPr>
            <p:cNvPr id="684" name="Google Shape;684;g3593d962737_0_825" title="noun-child-1765613-E59F81.png"/>
            <p:cNvPicPr preferRelativeResize="0"/>
            <p:nvPr/>
          </p:nvPicPr>
          <p:blipFill rotWithShape="1">
            <a:blip r:embed="rId4">
              <a:alphaModFix/>
            </a:blip>
            <a:srcRect b="0" l="42112" r="0" t="0"/>
            <a:stretch/>
          </p:blipFill>
          <p:spPr>
            <a:xfrm>
              <a:off x="7792050" y="1964025"/>
              <a:ext cx="361050" cy="623700"/>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g3593d962737_0_850"/>
          <p:cNvSpPr txBox="1"/>
          <p:nvPr>
            <p:ph idx="1" type="body"/>
          </p:nvPr>
        </p:nvSpPr>
        <p:spPr>
          <a:xfrm>
            <a:off x="332480" y="1310587"/>
            <a:ext cx="4266600" cy="4806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sz="1900"/>
              <a:t>Average Monthly Full-time Child Care Costs in 2024:</a:t>
            </a:r>
            <a:endParaRPr b="1" sz="1900"/>
          </a:p>
        </p:txBody>
      </p:sp>
      <p:sp>
        <p:nvSpPr>
          <p:cNvPr id="690" name="Google Shape;690;g3593d962737_0_850"/>
          <p:cNvSpPr txBox="1"/>
          <p:nvPr>
            <p:ph idx="2" type="body"/>
          </p:nvPr>
        </p:nvSpPr>
        <p:spPr>
          <a:xfrm>
            <a:off x="5154560" y="1229307"/>
            <a:ext cx="4266600" cy="3864300"/>
          </a:xfrm>
          <a:prstGeom prst="rect">
            <a:avLst/>
          </a:prstGeom>
          <a:noFill/>
          <a:ln>
            <a:noFill/>
          </a:ln>
        </p:spPr>
        <p:txBody>
          <a:bodyPr anchorCtr="0" anchor="t" bIns="97525" lIns="97525" spcFirstLastPara="1" rIns="97525" wrap="square" tIns="97525">
            <a:normAutofit/>
          </a:bodyPr>
          <a:lstStyle/>
          <a:p>
            <a:pPr indent="-361950" lvl="0" marL="482600" rtl="0" algn="l">
              <a:lnSpc>
                <a:spcPct val="115000"/>
              </a:lnSpc>
              <a:spcBef>
                <a:spcPts val="0"/>
              </a:spcBef>
              <a:spcAft>
                <a:spcPts val="0"/>
              </a:spcAft>
              <a:buSzPts val="1900"/>
              <a:buChar char="●"/>
            </a:pPr>
            <a:r>
              <a:rPr lang="en-US" sz="1900"/>
              <a:t>Low-income families spend, on average, </a:t>
            </a:r>
            <a:r>
              <a:rPr b="1" lang="en-US" sz="1900"/>
              <a:t>19.8%</a:t>
            </a:r>
            <a:r>
              <a:rPr lang="en-US" sz="1900"/>
              <a:t> of their income for full-time infant center-based care.</a:t>
            </a:r>
            <a:endParaRPr sz="1900"/>
          </a:p>
          <a:p>
            <a:pPr indent="-361950" lvl="0" marL="482600" rtl="0" algn="l">
              <a:lnSpc>
                <a:spcPct val="115000"/>
              </a:lnSpc>
              <a:spcBef>
                <a:spcPts val="1100"/>
              </a:spcBef>
              <a:spcAft>
                <a:spcPts val="0"/>
              </a:spcAft>
              <a:buSzPts val="1900"/>
              <a:buChar char="●"/>
            </a:pPr>
            <a:r>
              <a:rPr lang="en-US" sz="1900"/>
              <a:t>The average cost of care exceeds the Regional Market Rate ceiling, meaning that providers offering subsidized care operate at a financial loss.</a:t>
            </a:r>
            <a:endParaRPr sz="1900"/>
          </a:p>
        </p:txBody>
      </p:sp>
      <p:sp>
        <p:nvSpPr>
          <p:cNvPr id="691" name="Google Shape;691;g3593d962737_0_85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92" name="Google Shape;692;g3593d962737_0_85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Cost of Child Care*</a:t>
            </a:r>
            <a:endParaRPr/>
          </a:p>
        </p:txBody>
      </p:sp>
      <p:graphicFrame>
        <p:nvGraphicFramePr>
          <p:cNvPr id="693" name="Google Shape;693;g3593d962737_0_850"/>
          <p:cNvGraphicFramePr/>
          <p:nvPr/>
        </p:nvGraphicFramePr>
        <p:xfrm>
          <a:off x="431680" y="2357760"/>
          <a:ext cx="3000000" cy="3000000"/>
        </p:xfrm>
        <a:graphic>
          <a:graphicData uri="http://schemas.openxmlformats.org/drawingml/2006/table">
            <a:tbl>
              <a:tblPr>
                <a:noFill/>
                <a:tableStyleId>{4F476CB2-8518-4F9D-A788-79CB401C38EC}</a:tableStyleId>
              </a:tblPr>
              <a:tblGrid>
                <a:gridCol w="921725"/>
                <a:gridCol w="1642525"/>
                <a:gridCol w="1428975"/>
              </a:tblGrid>
              <a:tr h="593375">
                <a:tc>
                  <a:txBody>
                    <a:bodyPr/>
                    <a:lstStyle/>
                    <a:p>
                      <a:pPr indent="0" lvl="0" marL="0" marR="0" rtl="0" algn="l">
                        <a:lnSpc>
                          <a:spcPct val="100000"/>
                        </a:lnSpc>
                        <a:spcBef>
                          <a:spcPts val="0"/>
                        </a:spcBef>
                        <a:spcAft>
                          <a:spcPts val="0"/>
                        </a:spcAft>
                        <a:buClr>
                          <a:srgbClr val="000000"/>
                        </a:buClr>
                        <a:buSzPts val="1500"/>
                        <a:buFont typeface="Arial"/>
                        <a:buNone/>
                      </a:pPr>
                      <a:r>
                        <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Infant/Toddler</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Preschool</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FCCH</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$1,386</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$1,308</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Center</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$1,722</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$1,230</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bl>
          </a:graphicData>
        </a:graphic>
      </p:graphicFrame>
      <p:sp>
        <p:nvSpPr>
          <p:cNvPr id="694" name="Google Shape;694;g3593d962737_0_850"/>
          <p:cNvSpPr txBox="1"/>
          <p:nvPr/>
        </p:nvSpPr>
        <p:spPr>
          <a:xfrm>
            <a:off x="853547" y="4943947"/>
            <a:ext cx="6214800" cy="3663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g3593d962737_0_859"/>
          <p:cNvSpPr txBox="1"/>
          <p:nvPr>
            <p:ph idx="1" type="body"/>
          </p:nvPr>
        </p:nvSpPr>
        <p:spPr>
          <a:xfrm>
            <a:off x="332480" y="2699787"/>
            <a:ext cx="28125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Diversity</a:t>
            </a:r>
            <a:endParaRPr sz="1800">
              <a:latin typeface="Lato Black"/>
              <a:ea typeface="Lato Black"/>
              <a:cs typeface="Lato Black"/>
              <a:sym typeface="Lato Black"/>
            </a:endParaRPr>
          </a:p>
          <a:p>
            <a:pPr indent="0" lvl="0" marL="0" rtl="0" algn="ctr">
              <a:lnSpc>
                <a:spcPct val="115000"/>
              </a:lnSpc>
              <a:spcBef>
                <a:spcPts val="1300"/>
              </a:spcBef>
              <a:spcAft>
                <a:spcPts val="1300"/>
              </a:spcAft>
              <a:buSzPts val="1500"/>
              <a:buNone/>
            </a:pPr>
            <a:r>
              <a:rPr lang="en-US"/>
              <a:t>Latina educators are </a:t>
            </a:r>
            <a:r>
              <a:rPr b="1" lang="en-US"/>
              <a:t>nearly half</a:t>
            </a:r>
            <a:r>
              <a:rPr lang="en-US"/>
              <a:t> of the workforce, however White educators are 74% of center directors.</a:t>
            </a:r>
            <a:endParaRPr/>
          </a:p>
        </p:txBody>
      </p:sp>
      <p:sp>
        <p:nvSpPr>
          <p:cNvPr id="700" name="Google Shape;700;g3593d962737_0_859"/>
          <p:cNvSpPr txBox="1"/>
          <p:nvPr>
            <p:ph idx="2" type="body"/>
          </p:nvPr>
        </p:nvSpPr>
        <p:spPr>
          <a:xfrm>
            <a:off x="3470549" y="2699787"/>
            <a:ext cx="28125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Education</a:t>
            </a:r>
            <a:endParaRPr b="1"/>
          </a:p>
          <a:p>
            <a:pPr indent="0" lvl="0" marL="0" rtl="0" algn="ctr">
              <a:lnSpc>
                <a:spcPct val="115000"/>
              </a:lnSpc>
              <a:spcBef>
                <a:spcPts val="1300"/>
              </a:spcBef>
              <a:spcAft>
                <a:spcPts val="1300"/>
              </a:spcAft>
              <a:buSzPts val="1500"/>
              <a:buNone/>
            </a:pPr>
            <a:r>
              <a:rPr lang="en-US"/>
              <a:t>58% of center directors, 37% of teachers, and 20% of FCC providers hold a </a:t>
            </a:r>
            <a:r>
              <a:rPr b="1" lang="en-US"/>
              <a:t>bachelor’s degree</a:t>
            </a:r>
            <a:r>
              <a:rPr lang="en-US"/>
              <a:t> or higher.</a:t>
            </a:r>
            <a:endParaRPr/>
          </a:p>
        </p:txBody>
      </p:sp>
      <p:sp>
        <p:nvSpPr>
          <p:cNvPr id="701" name="Google Shape;701;g3593d962737_0_859"/>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t>Early Care and Education Workforce*</a:t>
            </a:r>
            <a:endParaRPr/>
          </a:p>
        </p:txBody>
      </p:sp>
      <p:sp>
        <p:nvSpPr>
          <p:cNvPr id="702" name="Google Shape;702;g3593d962737_0_859"/>
          <p:cNvSpPr txBox="1"/>
          <p:nvPr>
            <p:ph idx="2" type="body"/>
          </p:nvPr>
        </p:nvSpPr>
        <p:spPr>
          <a:xfrm>
            <a:off x="6305867" y="2699787"/>
            <a:ext cx="30144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Experience</a:t>
            </a:r>
            <a:endParaRPr b="1"/>
          </a:p>
          <a:p>
            <a:pPr indent="0" lvl="0" marL="0" rtl="0" algn="ctr">
              <a:lnSpc>
                <a:spcPct val="115000"/>
              </a:lnSpc>
              <a:spcBef>
                <a:spcPts val="1300"/>
              </a:spcBef>
              <a:spcAft>
                <a:spcPts val="1300"/>
              </a:spcAft>
              <a:buSzPts val="1500"/>
              <a:buNone/>
            </a:pPr>
            <a:r>
              <a:rPr lang="en-US"/>
              <a:t>79% of center directors and 53% of FCC providers have </a:t>
            </a:r>
            <a:r>
              <a:rPr b="1" lang="en-US"/>
              <a:t>over 15 years</a:t>
            </a:r>
            <a:r>
              <a:rPr lang="en-US"/>
              <a:t> in the field.</a:t>
            </a:r>
            <a:endParaRPr/>
          </a:p>
        </p:txBody>
      </p:sp>
      <p:sp>
        <p:nvSpPr>
          <p:cNvPr id="703" name="Google Shape;703;g3593d962737_0_85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04" name="Google Shape;704;g3593d962737_0_859"/>
          <p:cNvSpPr txBox="1"/>
          <p:nvPr/>
        </p:nvSpPr>
        <p:spPr>
          <a:xfrm>
            <a:off x="461627" y="4852800"/>
            <a:ext cx="87321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Powell, A., Muruvi, W., Austin, L., &amp; Petig, A. (2024). The Early Care and Education Workforce of Sonoma County. Center for the Study of Child Care Employment, University of California, Berkeley. </a:t>
            </a:r>
            <a:endParaRPr b="0" i="0" sz="1000" u="none" cap="none" strike="noStrike">
              <a:solidFill>
                <a:schemeClr val="dk1"/>
              </a:solidFill>
              <a:latin typeface="Solway"/>
              <a:ea typeface="Solway"/>
              <a:cs typeface="Solway"/>
              <a:sym typeface="Solway"/>
            </a:endParaRPr>
          </a:p>
        </p:txBody>
      </p:sp>
      <p:sp>
        <p:nvSpPr>
          <p:cNvPr id="705" name="Google Shape;705;g3593d962737_0_859"/>
          <p:cNvSpPr/>
          <p:nvPr/>
        </p:nvSpPr>
        <p:spPr>
          <a:xfrm>
            <a:off x="4366240"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06" name="Google Shape;706;g3593d962737_0_859"/>
          <p:cNvSpPr/>
          <p:nvPr/>
        </p:nvSpPr>
        <p:spPr>
          <a:xfrm>
            <a:off x="1228160"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07" name="Google Shape;707;g3593d962737_0_859"/>
          <p:cNvSpPr/>
          <p:nvPr/>
        </p:nvSpPr>
        <p:spPr>
          <a:xfrm>
            <a:off x="7302507"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708" name="Google Shape;708;g3593d962737_0_859" title="noun-friends-4644532-FCF8F1.png"/>
          <p:cNvPicPr preferRelativeResize="0"/>
          <p:nvPr/>
        </p:nvPicPr>
        <p:blipFill rotWithShape="1">
          <a:blip r:embed="rId3">
            <a:alphaModFix/>
          </a:blip>
          <a:srcRect b="0" l="0" r="0" t="0"/>
          <a:stretch/>
        </p:blipFill>
        <p:spPr>
          <a:xfrm>
            <a:off x="1291200" y="1602640"/>
            <a:ext cx="895041" cy="895041"/>
          </a:xfrm>
          <a:prstGeom prst="rect">
            <a:avLst/>
          </a:prstGeom>
          <a:noFill/>
          <a:ln>
            <a:noFill/>
          </a:ln>
        </p:spPr>
      </p:pic>
      <p:pic>
        <p:nvPicPr>
          <p:cNvPr id="709" name="Google Shape;709;g3593d962737_0_859" title="noun-arrows-up-91222-FCF8F1.png"/>
          <p:cNvPicPr preferRelativeResize="0"/>
          <p:nvPr/>
        </p:nvPicPr>
        <p:blipFill rotWithShape="1">
          <a:blip r:embed="rId4">
            <a:alphaModFix/>
          </a:blip>
          <a:srcRect b="0" l="0" r="0" t="0"/>
          <a:stretch/>
        </p:blipFill>
        <p:spPr>
          <a:xfrm>
            <a:off x="7348267" y="1585360"/>
            <a:ext cx="929601" cy="929601"/>
          </a:xfrm>
          <a:prstGeom prst="rect">
            <a:avLst/>
          </a:prstGeom>
          <a:noFill/>
          <a:ln>
            <a:noFill/>
          </a:ln>
        </p:spPr>
      </p:pic>
      <p:pic>
        <p:nvPicPr>
          <p:cNvPr id="710" name="Google Shape;710;g3593d962737_0_859" title="noun-graduate-cap-7632029-FCF8F1.png"/>
          <p:cNvPicPr preferRelativeResize="0"/>
          <p:nvPr/>
        </p:nvPicPr>
        <p:blipFill rotWithShape="1">
          <a:blip r:embed="rId5">
            <a:alphaModFix/>
          </a:blip>
          <a:srcRect b="0" l="0" r="0" t="0"/>
          <a:stretch/>
        </p:blipFill>
        <p:spPr>
          <a:xfrm>
            <a:off x="4446107" y="1619467"/>
            <a:ext cx="861387" cy="86138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g3593d962737_0_874"/>
          <p:cNvSpPr txBox="1"/>
          <p:nvPr>
            <p:ph idx="1" type="body"/>
          </p:nvPr>
        </p:nvSpPr>
        <p:spPr>
          <a:xfrm>
            <a:off x="332480" y="1761733"/>
            <a:ext cx="4266600" cy="3111600"/>
          </a:xfrm>
          <a:prstGeom prst="rect">
            <a:avLst/>
          </a:prstGeom>
          <a:noFill/>
          <a:ln>
            <a:noFill/>
          </a:ln>
        </p:spPr>
        <p:txBody>
          <a:bodyPr anchorCtr="0" anchor="t" bIns="97525" lIns="97525" spcFirstLastPara="1" rIns="97525" wrap="square" tIns="97525">
            <a:normAutofit lnSpcReduction="10000"/>
          </a:bodyPr>
          <a:lstStyle/>
          <a:p>
            <a:pPr indent="0" lvl="0" marL="0" rtl="0" algn="l">
              <a:lnSpc>
                <a:spcPct val="115000"/>
              </a:lnSpc>
              <a:spcBef>
                <a:spcPts val="0"/>
              </a:spcBef>
              <a:spcAft>
                <a:spcPts val="0"/>
              </a:spcAft>
              <a:buSzPts val="1500"/>
              <a:buNone/>
            </a:pPr>
            <a:r>
              <a:rPr lang="en-US" sz="3800">
                <a:solidFill>
                  <a:srgbClr val="D0724A"/>
                </a:solidFill>
                <a:latin typeface="Lato Black"/>
                <a:ea typeface="Lato Black"/>
                <a:cs typeface="Lato Black"/>
                <a:sym typeface="Lato Black"/>
              </a:rPr>
              <a:t>$34,000 - $44,600</a:t>
            </a:r>
            <a:endParaRPr sz="3800">
              <a:solidFill>
                <a:srgbClr val="D0724A"/>
              </a:solidFill>
              <a:latin typeface="Lato Black"/>
              <a:ea typeface="Lato Black"/>
              <a:cs typeface="Lato Black"/>
              <a:sym typeface="Lato Black"/>
            </a:endParaRPr>
          </a:p>
          <a:p>
            <a:pPr indent="0" lvl="0" marL="0" rtl="0" algn="l">
              <a:lnSpc>
                <a:spcPct val="115000"/>
              </a:lnSpc>
              <a:spcBef>
                <a:spcPts val="1300"/>
              </a:spcBef>
              <a:spcAft>
                <a:spcPts val="0"/>
              </a:spcAft>
              <a:buSzPts val="1500"/>
              <a:buNone/>
            </a:pPr>
            <a:r>
              <a:rPr lang="en-US"/>
              <a:t>Average annual income for FCCH providers</a:t>
            </a:r>
            <a:endParaRPr/>
          </a:p>
          <a:p>
            <a:pPr indent="0" lvl="0" marL="0" rtl="0" algn="l">
              <a:lnSpc>
                <a:spcPct val="115000"/>
              </a:lnSpc>
              <a:spcBef>
                <a:spcPts val="1300"/>
              </a:spcBef>
              <a:spcAft>
                <a:spcPts val="0"/>
              </a:spcAft>
              <a:buSzPts val="1500"/>
              <a:buNone/>
            </a:pPr>
            <a:r>
              <a:t/>
            </a:r>
            <a:endParaRPr/>
          </a:p>
          <a:p>
            <a:pPr indent="0" lvl="0" marL="0" rtl="0" algn="l">
              <a:lnSpc>
                <a:spcPct val="115000"/>
              </a:lnSpc>
              <a:spcBef>
                <a:spcPts val="1300"/>
              </a:spcBef>
              <a:spcAft>
                <a:spcPts val="0"/>
              </a:spcAft>
              <a:buSzPts val="1500"/>
              <a:buNone/>
            </a:pPr>
            <a:r>
              <a:rPr lang="en-US" sz="3800">
                <a:solidFill>
                  <a:srgbClr val="D0724A"/>
                </a:solidFill>
                <a:latin typeface="Lato Black"/>
                <a:ea typeface="Lato Black"/>
                <a:cs typeface="Lato Black"/>
                <a:sym typeface="Lato Black"/>
              </a:rPr>
              <a:t>$19.75 - $22.38</a:t>
            </a:r>
            <a:endParaRPr/>
          </a:p>
          <a:p>
            <a:pPr indent="0" lvl="0" marL="0" rtl="0" algn="l">
              <a:lnSpc>
                <a:spcPct val="115000"/>
              </a:lnSpc>
              <a:spcBef>
                <a:spcPts val="1300"/>
              </a:spcBef>
              <a:spcAft>
                <a:spcPts val="1300"/>
              </a:spcAft>
              <a:buSzPts val="1500"/>
              <a:buNone/>
            </a:pPr>
            <a:r>
              <a:rPr lang="en-US"/>
              <a:t>Average hourly wage for lead teachers</a:t>
            </a:r>
            <a:endParaRPr/>
          </a:p>
        </p:txBody>
      </p:sp>
      <p:sp>
        <p:nvSpPr>
          <p:cNvPr id="716" name="Google Shape;716;g3593d962737_0_874"/>
          <p:cNvSpPr txBox="1"/>
          <p:nvPr>
            <p:ph idx="2" type="body"/>
          </p:nvPr>
        </p:nvSpPr>
        <p:spPr>
          <a:xfrm>
            <a:off x="6631173" y="1842960"/>
            <a:ext cx="2790000" cy="31116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a:t>76%</a:t>
            </a:r>
            <a:r>
              <a:rPr lang="en-US"/>
              <a:t> of all centers experienced staff turnover</a:t>
            </a:r>
            <a:endParaRPr/>
          </a:p>
          <a:p>
            <a:pPr indent="0" lvl="0" marL="0" rtl="0" algn="l">
              <a:lnSpc>
                <a:spcPct val="115000"/>
              </a:lnSpc>
              <a:spcBef>
                <a:spcPts val="1600"/>
              </a:spcBef>
              <a:spcAft>
                <a:spcPts val="0"/>
              </a:spcAft>
              <a:buSzPts val="1500"/>
              <a:buNone/>
            </a:pPr>
            <a:r>
              <a:t/>
            </a:r>
            <a:endParaRPr/>
          </a:p>
          <a:p>
            <a:pPr indent="0" lvl="0" marL="0" rtl="0" algn="l">
              <a:lnSpc>
                <a:spcPct val="115000"/>
              </a:lnSpc>
              <a:spcBef>
                <a:spcPts val="1600"/>
              </a:spcBef>
              <a:spcAft>
                <a:spcPts val="0"/>
              </a:spcAft>
              <a:buSzPts val="1500"/>
              <a:buNone/>
            </a:pPr>
            <a:r>
              <a:t/>
            </a:r>
            <a:endParaRPr/>
          </a:p>
          <a:p>
            <a:pPr indent="0" lvl="0" marL="0" rtl="0" algn="l">
              <a:lnSpc>
                <a:spcPct val="115000"/>
              </a:lnSpc>
              <a:spcBef>
                <a:spcPts val="1600"/>
              </a:spcBef>
              <a:spcAft>
                <a:spcPts val="1600"/>
              </a:spcAft>
              <a:buSzPts val="1500"/>
              <a:buNone/>
            </a:pPr>
            <a:r>
              <a:rPr b="1" lang="en-US"/>
              <a:t>78%</a:t>
            </a:r>
            <a:r>
              <a:rPr lang="en-US"/>
              <a:t> of centers reported challenges recruiting qualified staff</a:t>
            </a:r>
            <a:endParaRPr/>
          </a:p>
        </p:txBody>
      </p:sp>
      <p:sp>
        <p:nvSpPr>
          <p:cNvPr id="717" name="Google Shape;717;g3593d962737_0_87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18" name="Google Shape;718;g3593d962737_0_874"/>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Early Care and Education Workforce*</a:t>
            </a:r>
            <a:endParaRPr/>
          </a:p>
        </p:txBody>
      </p:sp>
      <p:sp>
        <p:nvSpPr>
          <p:cNvPr id="719" name="Google Shape;719;g3593d962737_0_874"/>
          <p:cNvSpPr txBox="1"/>
          <p:nvPr/>
        </p:nvSpPr>
        <p:spPr>
          <a:xfrm>
            <a:off x="5499973" y="1229253"/>
            <a:ext cx="3680400" cy="471300"/>
          </a:xfrm>
          <a:prstGeom prst="rect">
            <a:avLst/>
          </a:prstGeom>
          <a:noFill/>
          <a:ln>
            <a:noFill/>
          </a:ln>
        </p:spPr>
        <p:txBody>
          <a:bodyPr anchorCtr="0" anchor="t" bIns="97525" lIns="97525" spcFirstLastPara="1" rIns="97525" wrap="square" tIns="97525">
            <a:noAutofit/>
          </a:bodyPr>
          <a:lstStyle/>
          <a:p>
            <a:pPr indent="0" lvl="0" marL="0" marR="0" rtl="0" algn="l">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Turnover </a:t>
            </a:r>
            <a:endParaRPr b="0" i="0" sz="1900" u="none" cap="none" strike="noStrike">
              <a:solidFill>
                <a:schemeClr val="dk1"/>
              </a:solidFill>
              <a:latin typeface="Solway"/>
              <a:ea typeface="Solway"/>
              <a:cs typeface="Solway"/>
              <a:sym typeface="Solway"/>
            </a:endParaRPr>
          </a:p>
        </p:txBody>
      </p:sp>
      <p:sp>
        <p:nvSpPr>
          <p:cNvPr id="720" name="Google Shape;720;g3593d962737_0_874"/>
          <p:cNvSpPr txBox="1"/>
          <p:nvPr/>
        </p:nvSpPr>
        <p:spPr>
          <a:xfrm>
            <a:off x="399013" y="1258907"/>
            <a:ext cx="3917400" cy="5202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Compensation</a:t>
            </a:r>
            <a:endParaRPr b="0" i="0" sz="1900" u="none" cap="none" strike="noStrike">
              <a:solidFill>
                <a:schemeClr val="dk1"/>
              </a:solidFill>
              <a:latin typeface="Solway"/>
              <a:ea typeface="Solway"/>
              <a:cs typeface="Solway"/>
              <a:sym typeface="Solway"/>
            </a:endParaRPr>
          </a:p>
        </p:txBody>
      </p:sp>
      <p:pic>
        <p:nvPicPr>
          <p:cNvPr id="721" name="Google Shape;721;g3593d962737_0_874" title="Points scored"/>
          <p:cNvPicPr preferRelativeResize="0"/>
          <p:nvPr/>
        </p:nvPicPr>
        <p:blipFill rotWithShape="1">
          <a:blip r:embed="rId3">
            <a:alphaModFix/>
          </a:blip>
          <a:srcRect b="0" l="0" r="0" t="0"/>
          <a:stretch/>
        </p:blipFill>
        <p:spPr>
          <a:xfrm>
            <a:off x="5259071" y="1761733"/>
            <a:ext cx="1498374" cy="926482"/>
          </a:xfrm>
          <a:prstGeom prst="rect">
            <a:avLst/>
          </a:prstGeom>
          <a:noFill/>
          <a:ln>
            <a:noFill/>
          </a:ln>
        </p:spPr>
      </p:pic>
      <p:pic>
        <p:nvPicPr>
          <p:cNvPr id="722" name="Google Shape;722;g3593d962737_0_874" title="Points scored"/>
          <p:cNvPicPr preferRelativeResize="0"/>
          <p:nvPr/>
        </p:nvPicPr>
        <p:blipFill rotWithShape="1">
          <a:blip r:embed="rId4">
            <a:alphaModFix/>
          </a:blip>
          <a:srcRect b="0" l="0" r="0" t="0"/>
          <a:stretch/>
        </p:blipFill>
        <p:spPr>
          <a:xfrm>
            <a:off x="5259071" y="3547787"/>
            <a:ext cx="1498374" cy="926482"/>
          </a:xfrm>
          <a:prstGeom prst="rect">
            <a:avLst/>
          </a:prstGeom>
          <a:noFill/>
          <a:ln>
            <a:noFill/>
          </a:ln>
        </p:spPr>
      </p:pic>
      <p:sp>
        <p:nvSpPr>
          <p:cNvPr id="723" name="Google Shape;723;g3593d962737_0_874"/>
          <p:cNvSpPr txBox="1"/>
          <p:nvPr/>
        </p:nvSpPr>
        <p:spPr>
          <a:xfrm>
            <a:off x="551467" y="4839227"/>
            <a:ext cx="7854600" cy="5049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Powell, A., Muruvi, W., Austin, L., &amp; Petig, A. (2024). The Early Care and Education Workforce of Sonoma County. Center for the Study of Child Care Employment, University of California, Berkeley.</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g3593d962737_0_886"/>
          <p:cNvSpPr txBox="1"/>
          <p:nvPr>
            <p:ph idx="1" type="body"/>
          </p:nvPr>
        </p:nvSpPr>
        <p:spPr>
          <a:xfrm>
            <a:off x="223627" y="1707307"/>
            <a:ext cx="4500900" cy="3111600"/>
          </a:xfrm>
          <a:prstGeom prst="rect">
            <a:avLst/>
          </a:prstGeom>
          <a:noFill/>
          <a:ln>
            <a:noFill/>
          </a:ln>
        </p:spPr>
        <p:txBody>
          <a:bodyPr anchorCtr="0" anchor="t" bIns="97525" lIns="97525" spcFirstLastPara="1" rIns="97525" wrap="square" tIns="97525">
            <a:normAutofit lnSpcReduction="10000"/>
          </a:bodyPr>
          <a:lstStyle/>
          <a:p>
            <a:pPr indent="0" lvl="0" marL="0" rtl="0" algn="ctr">
              <a:lnSpc>
                <a:spcPct val="115000"/>
              </a:lnSpc>
              <a:spcBef>
                <a:spcPts val="0"/>
              </a:spcBef>
              <a:spcAft>
                <a:spcPts val="0"/>
              </a:spcAft>
              <a:buSzPts val="1500"/>
              <a:buNone/>
            </a:pPr>
            <a:r>
              <a:rPr lang="en-US" sz="3800">
                <a:solidFill>
                  <a:srgbClr val="D0724A"/>
                </a:solidFill>
                <a:latin typeface="Lato Black"/>
                <a:ea typeface="Lato Black"/>
                <a:cs typeface="Lato Black"/>
                <a:sym typeface="Lato Black"/>
              </a:rPr>
              <a:t>67% </a:t>
            </a:r>
            <a:endParaRPr sz="3800">
              <a:solidFill>
                <a:srgbClr val="D0724A"/>
              </a:solidFill>
              <a:latin typeface="Lato Black"/>
              <a:ea typeface="Lato Black"/>
              <a:cs typeface="Lato Black"/>
              <a:sym typeface="Lato Black"/>
            </a:endParaRPr>
          </a:p>
          <a:p>
            <a:pPr indent="0" lvl="0" marL="0" rtl="0" algn="ctr">
              <a:lnSpc>
                <a:spcPct val="115000"/>
              </a:lnSpc>
              <a:spcBef>
                <a:spcPts val="1300"/>
              </a:spcBef>
              <a:spcAft>
                <a:spcPts val="0"/>
              </a:spcAft>
              <a:buSzPts val="1500"/>
              <a:buNone/>
            </a:pPr>
            <a:r>
              <a:rPr lang="en-US"/>
              <a:t>of Center Directors report high levels of perceived stress </a:t>
            </a:r>
            <a:endParaRPr/>
          </a:p>
          <a:p>
            <a:pPr indent="0" lvl="0" marL="0" rtl="0" algn="ctr">
              <a:lnSpc>
                <a:spcPct val="115000"/>
              </a:lnSpc>
              <a:spcBef>
                <a:spcPts val="1300"/>
              </a:spcBef>
              <a:spcAft>
                <a:spcPts val="0"/>
              </a:spcAft>
              <a:buSzPts val="1500"/>
              <a:buNone/>
            </a:pPr>
            <a:r>
              <a:rPr lang="en-US" sz="3800">
                <a:solidFill>
                  <a:srgbClr val="D0724A"/>
                </a:solidFill>
                <a:latin typeface="Lato Black"/>
                <a:ea typeface="Lato Black"/>
                <a:cs typeface="Lato Black"/>
                <a:sym typeface="Lato Black"/>
              </a:rPr>
              <a:t>33% </a:t>
            </a:r>
            <a:endParaRPr/>
          </a:p>
          <a:p>
            <a:pPr indent="0" lvl="0" marL="0" rtl="0" algn="ctr">
              <a:lnSpc>
                <a:spcPct val="115000"/>
              </a:lnSpc>
              <a:spcBef>
                <a:spcPts val="1300"/>
              </a:spcBef>
              <a:spcAft>
                <a:spcPts val="1300"/>
              </a:spcAft>
              <a:buSzPts val="1500"/>
              <a:buNone/>
            </a:pPr>
            <a:r>
              <a:rPr lang="en-US"/>
              <a:t>of Center Directors report significant depressive symptoms </a:t>
            </a:r>
            <a:endParaRPr/>
          </a:p>
        </p:txBody>
      </p:sp>
      <p:sp>
        <p:nvSpPr>
          <p:cNvPr id="729" name="Google Shape;729;g3593d962737_0_88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30" name="Google Shape;730;g3593d962737_0_886"/>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Early Care and Education Workforce*</a:t>
            </a:r>
            <a:endParaRPr/>
          </a:p>
        </p:txBody>
      </p:sp>
      <p:sp>
        <p:nvSpPr>
          <p:cNvPr id="731" name="Google Shape;731;g3593d962737_0_886"/>
          <p:cNvSpPr txBox="1"/>
          <p:nvPr/>
        </p:nvSpPr>
        <p:spPr>
          <a:xfrm>
            <a:off x="1449253" y="1258907"/>
            <a:ext cx="3917400" cy="5202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Mental Health </a:t>
            </a:r>
            <a:endParaRPr b="0" i="0" sz="1900" u="none" cap="none" strike="noStrike">
              <a:solidFill>
                <a:schemeClr val="dk1"/>
              </a:solidFill>
              <a:latin typeface="Solway"/>
              <a:ea typeface="Solway"/>
              <a:cs typeface="Solway"/>
              <a:sym typeface="Solway"/>
            </a:endParaRPr>
          </a:p>
        </p:txBody>
      </p:sp>
      <p:sp>
        <p:nvSpPr>
          <p:cNvPr id="732" name="Google Shape;732;g3593d962737_0_886"/>
          <p:cNvSpPr txBox="1"/>
          <p:nvPr/>
        </p:nvSpPr>
        <p:spPr>
          <a:xfrm>
            <a:off x="632747" y="5001787"/>
            <a:ext cx="7854600" cy="5049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Powell, A., Muruvi, W., Austin, L., &amp; Petig, A. (2024). The Early Care and Education Workforce of Sonoma County. Center for the Study of Child Care Employment, University of California, Berkeley.</a:t>
            </a:r>
            <a:endParaRPr b="0" i="0" sz="1000" u="none" cap="none" strike="noStrike">
              <a:solidFill>
                <a:schemeClr val="dk1"/>
              </a:solidFill>
              <a:latin typeface="Solway"/>
              <a:ea typeface="Solway"/>
              <a:cs typeface="Solway"/>
              <a:sym typeface="Solway"/>
            </a:endParaRPr>
          </a:p>
        </p:txBody>
      </p:sp>
      <p:sp>
        <p:nvSpPr>
          <p:cNvPr id="733" name="Google Shape;733;g3593d962737_0_886"/>
          <p:cNvSpPr txBox="1"/>
          <p:nvPr>
            <p:ph idx="1" type="body"/>
          </p:nvPr>
        </p:nvSpPr>
        <p:spPr>
          <a:xfrm>
            <a:off x="4920320" y="1761733"/>
            <a:ext cx="4500900" cy="3111600"/>
          </a:xfrm>
          <a:prstGeom prst="rect">
            <a:avLst/>
          </a:prstGeom>
          <a:noFill/>
          <a:ln>
            <a:noFill/>
          </a:ln>
        </p:spPr>
        <p:txBody>
          <a:bodyPr anchorCtr="0" anchor="t" bIns="97525" lIns="97525" spcFirstLastPara="1" rIns="97525" wrap="square" tIns="97525">
            <a:normAutofit fontScale="92500" lnSpcReduction="10000"/>
          </a:bodyPr>
          <a:lstStyle/>
          <a:p>
            <a:pPr indent="0" lvl="0" marL="0" rtl="0" algn="ctr">
              <a:lnSpc>
                <a:spcPct val="115000"/>
              </a:lnSpc>
              <a:spcBef>
                <a:spcPts val="0"/>
              </a:spcBef>
              <a:spcAft>
                <a:spcPts val="0"/>
              </a:spcAft>
              <a:buSzPct val="42674"/>
              <a:buNone/>
            </a:pPr>
            <a:r>
              <a:rPr lang="en-US" sz="3800">
                <a:solidFill>
                  <a:srgbClr val="D0724A"/>
                </a:solidFill>
                <a:latin typeface="Lato Black"/>
                <a:ea typeface="Lato Black"/>
                <a:cs typeface="Lato Black"/>
                <a:sym typeface="Lato Black"/>
              </a:rPr>
              <a:t>71% </a:t>
            </a:r>
            <a:endParaRPr sz="3800">
              <a:solidFill>
                <a:srgbClr val="D0724A"/>
              </a:solidFill>
              <a:latin typeface="Lato Black"/>
              <a:ea typeface="Lato Black"/>
              <a:cs typeface="Lato Black"/>
              <a:sym typeface="Lato Black"/>
            </a:endParaRPr>
          </a:p>
          <a:p>
            <a:pPr indent="0" lvl="0" marL="0" rtl="0" algn="ctr">
              <a:lnSpc>
                <a:spcPct val="115000"/>
              </a:lnSpc>
              <a:spcBef>
                <a:spcPts val="1300"/>
              </a:spcBef>
              <a:spcAft>
                <a:spcPts val="0"/>
              </a:spcAft>
              <a:buSzPct val="108108"/>
              <a:buNone/>
            </a:pPr>
            <a:r>
              <a:rPr lang="en-US"/>
              <a:t>of Family Child Care providers report a chronic health condition  </a:t>
            </a:r>
            <a:endParaRPr/>
          </a:p>
          <a:p>
            <a:pPr indent="0" lvl="0" marL="0" rtl="0" algn="ctr">
              <a:lnSpc>
                <a:spcPct val="115000"/>
              </a:lnSpc>
              <a:spcBef>
                <a:spcPts val="1300"/>
              </a:spcBef>
              <a:spcAft>
                <a:spcPts val="0"/>
              </a:spcAft>
              <a:buSzPct val="42674"/>
              <a:buNone/>
            </a:pPr>
            <a:r>
              <a:rPr lang="en-US" sz="3800">
                <a:solidFill>
                  <a:srgbClr val="D0724A"/>
                </a:solidFill>
                <a:latin typeface="Lato Black"/>
                <a:ea typeface="Lato Black"/>
                <a:cs typeface="Lato Black"/>
                <a:sym typeface="Lato Black"/>
              </a:rPr>
              <a:t>52% </a:t>
            </a:r>
            <a:endParaRPr/>
          </a:p>
          <a:p>
            <a:pPr indent="0" lvl="0" marL="0" rtl="0" algn="ctr">
              <a:lnSpc>
                <a:spcPct val="115000"/>
              </a:lnSpc>
              <a:spcBef>
                <a:spcPts val="1300"/>
              </a:spcBef>
              <a:spcAft>
                <a:spcPts val="1300"/>
              </a:spcAft>
              <a:buSzPct val="108108"/>
              <a:buNone/>
            </a:pPr>
            <a:r>
              <a:rPr lang="en-US"/>
              <a:t>of Family Child Care providers report being moderately to very concerned about exposure to infections at work </a:t>
            </a:r>
            <a:endParaRPr/>
          </a:p>
        </p:txBody>
      </p:sp>
      <p:sp>
        <p:nvSpPr>
          <p:cNvPr id="734" name="Google Shape;734;g3593d962737_0_886"/>
          <p:cNvSpPr txBox="1"/>
          <p:nvPr/>
        </p:nvSpPr>
        <p:spPr>
          <a:xfrm>
            <a:off x="4950693" y="1258907"/>
            <a:ext cx="3917400" cy="5202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Physical Health</a:t>
            </a:r>
            <a:endParaRPr b="0" i="0" sz="1900" u="none" cap="none" strike="noStrike">
              <a:solidFill>
                <a:schemeClr val="dk1"/>
              </a:solidFill>
              <a:latin typeface="Solway"/>
              <a:ea typeface="Solway"/>
              <a:cs typeface="Solway"/>
              <a:sym typeface="Solway"/>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g3593d962737_0_896"/>
          <p:cNvSpPr txBox="1"/>
          <p:nvPr>
            <p:ph idx="1" type="body"/>
          </p:nvPr>
        </p:nvSpPr>
        <p:spPr>
          <a:xfrm>
            <a:off x="332480" y="486613"/>
            <a:ext cx="3963000" cy="25071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900"/>
              <a:buNone/>
            </a:pPr>
            <a:r>
              <a:rPr lang="en-US" sz="4400">
                <a:latin typeface="Lato"/>
                <a:ea typeface="Lato"/>
                <a:cs typeface="Lato"/>
                <a:sym typeface="Lato"/>
              </a:rPr>
              <a:t>Child and Perinatal Health and Mental Health </a:t>
            </a:r>
            <a:endParaRPr b="1" sz="2800"/>
          </a:p>
        </p:txBody>
      </p:sp>
      <p:pic>
        <p:nvPicPr>
          <p:cNvPr id="740" name="Google Shape;740;g3593d962737_0_896" title="iStock-635935816.jpg"/>
          <p:cNvPicPr preferRelativeResize="0"/>
          <p:nvPr>
            <p:ph idx="2" type="pic"/>
          </p:nvPr>
        </p:nvPicPr>
        <p:blipFill rotWithShape="1">
          <a:blip r:embed="rId3">
            <a:alphaModFix/>
          </a:blip>
          <a:srcRect b="0" l="16647" r="16654" t="0"/>
          <a:stretch/>
        </p:blipFill>
        <p:spPr>
          <a:xfrm>
            <a:off x="4545387" y="-243147"/>
            <a:ext cx="5390400" cy="5390400"/>
          </a:xfrm>
          <a:prstGeom prst="ellipse">
            <a:avLst/>
          </a:prstGeom>
          <a:noFill/>
          <a:ln cap="flat" cmpd="sng" w="114300">
            <a:solidFill>
              <a:srgbClr val="ED9073"/>
            </a:solidFill>
            <a:prstDash val="solid"/>
            <a:round/>
            <a:headEnd len="sm" w="sm" type="none"/>
            <a:tailEnd len="sm" w="sm" type="none"/>
          </a:ln>
        </p:spPr>
      </p:pic>
      <p:sp>
        <p:nvSpPr>
          <p:cNvPr id="741" name="Google Shape;741;g3593d962737_0_89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42" name="Google Shape;742;g3593d962737_0_896"/>
          <p:cNvSpPr txBox="1"/>
          <p:nvPr/>
        </p:nvSpPr>
        <p:spPr>
          <a:xfrm>
            <a:off x="332480" y="3432347"/>
            <a:ext cx="32001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Landscape Review</a:t>
            </a:r>
            <a:endParaRPr b="0" i="0" sz="3800" u="none" cap="none" strike="noStrike">
              <a:solidFill>
                <a:srgbClr val="D0724A"/>
              </a:solidFill>
              <a:latin typeface="Solway"/>
              <a:ea typeface="Solway"/>
              <a:cs typeface="Solway"/>
              <a:sym typeface="Sol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7"/>
          <p:cNvSpPr txBox="1"/>
          <p:nvPr/>
        </p:nvSpPr>
        <p:spPr>
          <a:xfrm>
            <a:off x="1763869" y="275598"/>
            <a:ext cx="5597525" cy="914727"/>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445" name="Google Shape;445;p7"/>
          <p:cNvPicPr preferRelativeResize="0"/>
          <p:nvPr/>
        </p:nvPicPr>
        <p:blipFill rotWithShape="1">
          <a:blip r:embed="rId3">
            <a:alphaModFix/>
          </a:blip>
          <a:srcRect b="0" l="0" r="0" t="0"/>
          <a:stretch/>
        </p:blipFill>
        <p:spPr>
          <a:xfrm>
            <a:off x="265334" y="2439716"/>
            <a:ext cx="5290364" cy="2279164"/>
          </a:xfrm>
          <a:prstGeom prst="rect">
            <a:avLst/>
          </a:prstGeom>
          <a:noFill/>
          <a:ln>
            <a:noFill/>
          </a:ln>
        </p:spPr>
      </p:pic>
      <p:pic>
        <p:nvPicPr>
          <p:cNvPr id="446" name="Google Shape;446;p7"/>
          <p:cNvPicPr preferRelativeResize="0"/>
          <p:nvPr/>
        </p:nvPicPr>
        <p:blipFill rotWithShape="1">
          <a:blip r:embed="rId4">
            <a:alphaModFix/>
          </a:blip>
          <a:srcRect b="0" l="0" r="0" t="0"/>
          <a:stretch/>
        </p:blipFill>
        <p:spPr>
          <a:xfrm>
            <a:off x="6071063" y="2309756"/>
            <a:ext cx="3169990" cy="2395905"/>
          </a:xfrm>
          <a:prstGeom prst="rect">
            <a:avLst/>
          </a:prstGeom>
          <a:noFill/>
          <a:ln>
            <a:noFill/>
          </a:ln>
        </p:spPr>
      </p:pic>
      <p:sp>
        <p:nvSpPr>
          <p:cNvPr id="447" name="Google Shape;447;p7"/>
          <p:cNvSpPr txBox="1"/>
          <p:nvPr/>
        </p:nvSpPr>
        <p:spPr>
          <a:xfrm>
            <a:off x="1109416" y="1872693"/>
            <a:ext cx="3602199" cy="307505"/>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448" name="Google Shape;448;p7"/>
          <p:cNvSpPr txBox="1"/>
          <p:nvPr/>
        </p:nvSpPr>
        <p:spPr>
          <a:xfrm>
            <a:off x="6430825" y="1817155"/>
            <a:ext cx="3169990" cy="307777"/>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g3593d962737_0_903"/>
          <p:cNvSpPr txBox="1"/>
          <p:nvPr>
            <p:ph type="title"/>
          </p:nvPr>
        </p:nvSpPr>
        <p:spPr>
          <a:xfrm>
            <a:off x="1161547" y="963840"/>
            <a:ext cx="82596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600"/>
              <a:t>Sonoma County’s child health system is characterized by committed providers, community-driven initiatives, and strong public health infrastructure.</a:t>
            </a:r>
            <a:endParaRPr sz="3600"/>
          </a:p>
        </p:txBody>
      </p:sp>
      <p:sp>
        <p:nvSpPr>
          <p:cNvPr id="748" name="Google Shape;748;g3593d962737_0_90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g3593d962737_0_908"/>
          <p:cNvSpPr txBox="1"/>
          <p:nvPr>
            <p:ph idx="1" type="body"/>
          </p:nvPr>
        </p:nvSpPr>
        <p:spPr>
          <a:xfrm>
            <a:off x="332480" y="1229307"/>
            <a:ext cx="2904900" cy="3339600"/>
          </a:xfrm>
          <a:prstGeom prst="rect">
            <a:avLst/>
          </a:prstGeom>
          <a:noFill/>
          <a:ln>
            <a:noFill/>
          </a:ln>
        </p:spPr>
        <p:txBody>
          <a:bodyPr anchorCtr="0" anchor="ctr"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sz="2600"/>
              <a:t>Perinatal and Child Health Services in Sonoma County</a:t>
            </a:r>
            <a:endParaRPr sz="2600"/>
          </a:p>
        </p:txBody>
      </p:sp>
      <p:sp>
        <p:nvSpPr>
          <p:cNvPr id="754" name="Google Shape;754;g3593d962737_0_90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55" name="Google Shape;755;g3593d962737_0_908"/>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Provider Landscape</a:t>
            </a:r>
            <a:endParaRPr/>
          </a:p>
        </p:txBody>
      </p:sp>
      <p:grpSp>
        <p:nvGrpSpPr>
          <p:cNvPr id="756" name="Google Shape;756;g3593d962737_0_908"/>
          <p:cNvGrpSpPr/>
          <p:nvPr/>
        </p:nvGrpSpPr>
        <p:grpSpPr>
          <a:xfrm>
            <a:off x="3237541" y="1229183"/>
            <a:ext cx="5771460" cy="3601034"/>
            <a:chOff x="3035100" y="915100"/>
            <a:chExt cx="5410575" cy="3918000"/>
          </a:xfrm>
        </p:grpSpPr>
        <p:sp>
          <p:nvSpPr>
            <p:cNvPr id="757" name="Google Shape;757;g3593d962737_0_908"/>
            <p:cNvSpPr/>
            <p:nvPr/>
          </p:nvSpPr>
          <p:spPr>
            <a:xfrm>
              <a:off x="3035100" y="1152475"/>
              <a:ext cx="5243700" cy="3416400"/>
            </a:xfrm>
            <a:prstGeom prst="bracePair">
              <a:avLst/>
            </a:prstGeom>
            <a:noFill/>
            <a:ln cap="flat" cmpd="sng" w="76200">
              <a:solidFill>
                <a:srgbClr val="D0724A"/>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58" name="Google Shape;758;g3593d962737_0_908"/>
            <p:cNvSpPr/>
            <p:nvPr/>
          </p:nvSpPr>
          <p:spPr>
            <a:xfrm>
              <a:off x="7463775" y="915100"/>
              <a:ext cx="981900" cy="39180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grpSp>
      <p:sp>
        <p:nvSpPr>
          <p:cNvPr id="759" name="Google Shape;759;g3593d962737_0_908"/>
          <p:cNvSpPr txBox="1"/>
          <p:nvPr>
            <p:ph idx="2" type="body"/>
          </p:nvPr>
        </p:nvSpPr>
        <p:spPr>
          <a:xfrm>
            <a:off x="3983067" y="1286160"/>
            <a:ext cx="5559900" cy="3487500"/>
          </a:xfrm>
          <a:prstGeom prst="rect">
            <a:avLst/>
          </a:prstGeom>
          <a:noFill/>
          <a:ln>
            <a:noFill/>
          </a:ln>
        </p:spPr>
        <p:txBody>
          <a:bodyPr anchorCtr="0" anchor="ctr" bIns="97525" lIns="97525" spcFirstLastPara="1" rIns="97525" wrap="square" tIns="97525">
            <a:normAutofit fontScale="92500"/>
          </a:bodyPr>
          <a:lstStyle/>
          <a:p>
            <a:pPr indent="-336550" lvl="0" marL="482600" rtl="0" algn="l">
              <a:lnSpc>
                <a:spcPct val="115000"/>
              </a:lnSpc>
              <a:spcBef>
                <a:spcPts val="0"/>
              </a:spcBef>
              <a:spcAft>
                <a:spcPts val="0"/>
              </a:spcAft>
              <a:buSzPct val="108108"/>
              <a:buChar char="●"/>
            </a:pPr>
            <a:r>
              <a:rPr b="1" lang="en-US"/>
              <a:t>2 managed care plans*</a:t>
            </a:r>
            <a:endParaRPr/>
          </a:p>
          <a:p>
            <a:pPr indent="-336550" lvl="0" marL="482600" rtl="0" algn="l">
              <a:lnSpc>
                <a:spcPct val="115000"/>
              </a:lnSpc>
              <a:spcBef>
                <a:spcPts val="1100"/>
              </a:spcBef>
              <a:spcAft>
                <a:spcPts val="0"/>
              </a:spcAft>
              <a:buSzPct val="108108"/>
              <a:buChar char="●"/>
            </a:pPr>
            <a:r>
              <a:rPr lang="en-US"/>
              <a:t>Multiple </a:t>
            </a:r>
            <a:r>
              <a:rPr b="1" lang="en-US"/>
              <a:t>Federally Qualified Health Centers</a:t>
            </a:r>
            <a:r>
              <a:rPr lang="en-US"/>
              <a:t> (FQHCs) and hospitals*</a:t>
            </a:r>
            <a:endParaRPr/>
          </a:p>
          <a:p>
            <a:pPr indent="-336550" lvl="0" marL="482600" rtl="0" algn="l">
              <a:lnSpc>
                <a:spcPct val="115000"/>
              </a:lnSpc>
              <a:spcBef>
                <a:spcPts val="1100"/>
              </a:spcBef>
              <a:spcAft>
                <a:spcPts val="0"/>
              </a:spcAft>
              <a:buSzPct val="108108"/>
              <a:buChar char="●"/>
            </a:pPr>
            <a:r>
              <a:rPr b="1" lang="en-US"/>
              <a:t>2 birthing centers</a:t>
            </a:r>
            <a:r>
              <a:rPr lang="en-US"/>
              <a:t> (both located in Santa Rosa)*</a:t>
            </a:r>
            <a:endParaRPr/>
          </a:p>
          <a:p>
            <a:pPr indent="-336550" lvl="0" marL="482600" rtl="0" algn="l">
              <a:lnSpc>
                <a:spcPct val="115000"/>
              </a:lnSpc>
              <a:spcBef>
                <a:spcPts val="1100"/>
              </a:spcBef>
              <a:spcAft>
                <a:spcPts val="0"/>
              </a:spcAft>
              <a:buSzPct val="108108"/>
              <a:buChar char="●"/>
            </a:pPr>
            <a:r>
              <a:rPr b="1" lang="en-US">
                <a:extLst>
                  <a:ext uri="http://customooxmlschemas.google.com/">
                    <go:slidesCustomData xmlns:go="http://customooxmlschemas.google.com/" textRoundtripDataId="7"/>
                  </a:ext>
                </a:extLst>
              </a:rPr>
              <a:t>10+ home visiting programs</a:t>
            </a:r>
            <a:r>
              <a:rPr lang="en-US">
                <a:extLst>
                  <a:ext uri="http://customooxmlschemas.google.com/">
                    <go:slidesCustomData xmlns:go="http://customooxmlschemas.google.com/" textRoundtripDataId="8"/>
                  </a:ext>
                </a:extLst>
              </a:rPr>
              <a:t> </a:t>
            </a:r>
            <a:r>
              <a:rPr lang="en-US"/>
              <a:t>serve a range of parent populations; however, they lack centralized coordination and referrals</a:t>
            </a:r>
            <a:endParaRPr/>
          </a:p>
          <a:p>
            <a:pPr indent="-336550" lvl="0" marL="482600" rtl="0" algn="l">
              <a:lnSpc>
                <a:spcPct val="115000"/>
              </a:lnSpc>
              <a:spcBef>
                <a:spcPts val="1100"/>
              </a:spcBef>
              <a:spcAft>
                <a:spcPts val="1100"/>
              </a:spcAft>
              <a:buSzPct val="108108"/>
              <a:buChar char="●"/>
            </a:pPr>
            <a:r>
              <a:rPr b="1" lang="en-US"/>
              <a:t>Doula care</a:t>
            </a:r>
            <a:r>
              <a:rPr lang="en-US"/>
              <a:t> is available, including a training programs for Black doulas. The utilization rate through managed care is 6.9 per 1,000 birthing members.**</a:t>
            </a:r>
            <a:endParaRPr/>
          </a:p>
        </p:txBody>
      </p:sp>
      <p:sp>
        <p:nvSpPr>
          <p:cNvPr id="760" name="Google Shape;760;g3593d962737_0_908"/>
          <p:cNvSpPr txBox="1"/>
          <p:nvPr/>
        </p:nvSpPr>
        <p:spPr>
          <a:xfrm>
            <a:off x="454347" y="4814453"/>
            <a:ext cx="8469300" cy="474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Partnership Healthplan of California. (2024, April). Annual Partnership County Data Report 2024: Sonoma County. </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California Department of Health Care Services. (2025, April 11). Doula implementation stakeholder meeting [PDF].</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g3593d962737_0_919"/>
          <p:cNvSpPr txBox="1"/>
          <p:nvPr>
            <p:ph idx="1" type="body"/>
          </p:nvPr>
        </p:nvSpPr>
        <p:spPr>
          <a:xfrm>
            <a:off x="332480" y="3949573"/>
            <a:ext cx="4266600" cy="13446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000"/>
              <a:buNone/>
            </a:pPr>
            <a:r>
              <a:rPr lang="en-US" sz="1700"/>
              <a:t>Begin prenatal care in the first trimester, with rates comparable across racial groups*</a:t>
            </a:r>
            <a:endParaRPr sz="1700"/>
          </a:p>
        </p:txBody>
      </p:sp>
      <p:sp>
        <p:nvSpPr>
          <p:cNvPr id="766" name="Google Shape;766;g3593d962737_0_919"/>
          <p:cNvSpPr txBox="1"/>
          <p:nvPr>
            <p:ph idx="2" type="body"/>
          </p:nvPr>
        </p:nvSpPr>
        <p:spPr>
          <a:xfrm>
            <a:off x="5154560" y="1229253"/>
            <a:ext cx="4266600" cy="3811200"/>
          </a:xfrm>
          <a:prstGeom prst="rect">
            <a:avLst/>
          </a:prstGeom>
          <a:noFill/>
          <a:ln>
            <a:noFill/>
          </a:ln>
        </p:spPr>
        <p:txBody>
          <a:bodyPr anchorCtr="0" anchor="t" bIns="97525" lIns="97525" spcFirstLastPara="1" rIns="97525" wrap="square" tIns="97525">
            <a:normAutofit fontScale="92500"/>
          </a:bodyPr>
          <a:lstStyle/>
          <a:p>
            <a:pPr indent="0" lvl="0" marL="0" rtl="0" algn="l">
              <a:lnSpc>
                <a:spcPct val="95000"/>
              </a:lnSpc>
              <a:spcBef>
                <a:spcPts val="0"/>
              </a:spcBef>
              <a:spcAft>
                <a:spcPts val="0"/>
              </a:spcAft>
              <a:buSzPct val="63593"/>
              <a:buNone/>
            </a:pPr>
            <a:r>
              <a:rPr lang="en-US" sz="1700"/>
              <a:t>Despite similar prenatal care rates, birth outcomes vary by race in Sonoma County.</a:t>
            </a:r>
            <a:endParaRPr sz="1700"/>
          </a:p>
          <a:p>
            <a:pPr indent="-349250" lvl="0" marL="482600" rtl="0" algn="l">
              <a:lnSpc>
                <a:spcPct val="95000"/>
              </a:lnSpc>
              <a:spcBef>
                <a:spcPts val="1300"/>
              </a:spcBef>
              <a:spcAft>
                <a:spcPts val="0"/>
              </a:spcAft>
              <a:buSzPct val="108108"/>
              <a:buChar char="●"/>
            </a:pPr>
            <a:r>
              <a:rPr lang="en-US" sz="1700"/>
              <a:t>American Indian &amp; Alaska Native (AIAN) and Black mothers have the highest rates of </a:t>
            </a:r>
            <a:r>
              <a:rPr b="1" lang="en-US" sz="1700"/>
              <a:t>pregnancy hypertensive disorder***</a:t>
            </a:r>
            <a:endParaRPr b="1" sz="1700"/>
          </a:p>
          <a:p>
            <a:pPr indent="-349250" lvl="0" marL="482600" rtl="0" algn="l">
              <a:lnSpc>
                <a:spcPct val="95000"/>
              </a:lnSpc>
              <a:spcBef>
                <a:spcPts val="1100"/>
              </a:spcBef>
              <a:spcAft>
                <a:spcPts val="0"/>
              </a:spcAft>
              <a:buSzPct val="108108"/>
              <a:buChar char="●"/>
            </a:pPr>
            <a:r>
              <a:rPr lang="en-US" sz="1700">
                <a:extLst>
                  <a:ext uri="http://customooxmlschemas.google.com/">
                    <go:slidesCustomData xmlns:go="http://customooxmlschemas.google.com/" textRoundtripDataId="9"/>
                  </a:ext>
                </a:extLst>
              </a:rPr>
              <a:t>Asian/PI mothers have the highest </a:t>
            </a:r>
            <a:r>
              <a:rPr b="1" lang="en-US" sz="1700">
                <a:extLst>
                  <a:ext uri="http://customooxmlschemas.google.com/">
                    <go:slidesCustomData xmlns:go="http://customooxmlschemas.google.com/" textRoundtripDataId="10"/>
                  </a:ext>
                </a:extLst>
              </a:rPr>
              <a:t>severe maternal morbidity rates</a:t>
            </a:r>
            <a:r>
              <a:rPr lang="en-US" sz="1700">
                <a:extLst>
                  <a:ext uri="http://customooxmlschemas.google.com/">
                    <go:slidesCustomData xmlns:go="http://customooxmlschemas.google.com/" textRoundtripDataId="11"/>
                  </a:ext>
                </a:extLst>
              </a:rPr>
              <a:t> (unexpected and serious complications during L&amp;D)</a:t>
            </a:r>
            <a:r>
              <a:rPr lang="en-US" sz="1700"/>
              <a:t>***</a:t>
            </a:r>
            <a:endParaRPr sz="1700"/>
          </a:p>
          <a:p>
            <a:pPr indent="-349250" lvl="0" marL="482600" rtl="0" algn="l">
              <a:lnSpc>
                <a:spcPct val="95000"/>
              </a:lnSpc>
              <a:spcBef>
                <a:spcPts val="1100"/>
              </a:spcBef>
              <a:spcAft>
                <a:spcPts val="1100"/>
              </a:spcAft>
              <a:buSzPct val="108108"/>
              <a:buChar char="●"/>
            </a:pPr>
            <a:r>
              <a:rPr lang="en-US" sz="1700"/>
              <a:t>Black mothers’ </a:t>
            </a:r>
            <a:r>
              <a:rPr b="1" lang="en-US" sz="1700"/>
              <a:t>preterm birth rates</a:t>
            </a:r>
            <a:r>
              <a:rPr lang="en-US" sz="1700"/>
              <a:t> are nearly double that of White mothers***</a:t>
            </a:r>
            <a:endParaRPr b="1" sz="1700">
              <a:solidFill>
                <a:srgbClr val="D0724A"/>
              </a:solidFill>
            </a:endParaRPr>
          </a:p>
        </p:txBody>
      </p:sp>
      <p:sp>
        <p:nvSpPr>
          <p:cNvPr id="767" name="Google Shape;767;g3593d962737_0_9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68" name="Google Shape;768;g3593d962737_0_919"/>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Perinatal and Birth Outcomes</a:t>
            </a:r>
            <a:endParaRPr/>
          </a:p>
        </p:txBody>
      </p:sp>
      <p:sp>
        <p:nvSpPr>
          <p:cNvPr id="769" name="Google Shape;769;g3593d962737_0_919"/>
          <p:cNvSpPr/>
          <p:nvPr/>
        </p:nvSpPr>
        <p:spPr>
          <a:xfrm>
            <a:off x="1186880" y="139181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70" name="Google Shape;770;g3593d962737_0_919"/>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91%</a:t>
            </a:r>
            <a:endParaRPr b="0" i="0" sz="6400" u="none" cap="none" strike="noStrike">
              <a:solidFill>
                <a:srgbClr val="FCF8F1"/>
              </a:solidFill>
              <a:latin typeface="Lato Black"/>
              <a:ea typeface="Lato Black"/>
              <a:cs typeface="Lato Black"/>
              <a:sym typeface="Lato Black"/>
            </a:endParaRPr>
          </a:p>
        </p:txBody>
      </p:sp>
      <p:sp>
        <p:nvSpPr>
          <p:cNvPr id="771" name="Google Shape;771;g3593d962737_0_919"/>
          <p:cNvSpPr txBox="1"/>
          <p:nvPr/>
        </p:nvSpPr>
        <p:spPr>
          <a:xfrm>
            <a:off x="501280" y="4974107"/>
            <a:ext cx="4536600" cy="4434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700"/>
              <a:buFont typeface="Arial"/>
              <a:buNone/>
            </a:pPr>
            <a:r>
              <a:rPr b="0" i="0" lang="en-US" sz="700" u="none" cap="none" strike="noStrike">
                <a:solidFill>
                  <a:schemeClr val="dk1"/>
                </a:solidFill>
                <a:latin typeface="Solway"/>
                <a:ea typeface="Solway"/>
                <a:cs typeface="Solway"/>
                <a:sym typeface="Solway"/>
              </a:rPr>
              <a:t>*Source: 2025 Children Now: California Scorecard of Children's Well-being: Sonoma County. </a:t>
            </a:r>
            <a:endParaRPr b="0" i="0" sz="7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Solway"/>
              <a:ea typeface="Solway"/>
              <a:cs typeface="Solway"/>
              <a:sym typeface="Solway"/>
            </a:endParaRPr>
          </a:p>
        </p:txBody>
      </p:sp>
      <p:sp>
        <p:nvSpPr>
          <p:cNvPr id="772" name="Google Shape;772;g3593d962737_0_919"/>
          <p:cNvSpPr txBox="1"/>
          <p:nvPr/>
        </p:nvSpPr>
        <p:spPr>
          <a:xfrm>
            <a:off x="5037920" y="4914880"/>
            <a:ext cx="4266600" cy="5202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chemeClr val="dk1"/>
              </a:buClr>
              <a:buSzPts val="1200"/>
              <a:buFont typeface="Arial"/>
              <a:buNone/>
            </a:pPr>
            <a:r>
              <a:rPr b="0" i="0" lang="en-US" sz="700" u="none" cap="none" strike="noStrike">
                <a:solidFill>
                  <a:schemeClr val="dk1"/>
                </a:solidFill>
                <a:latin typeface="Solway"/>
                <a:ea typeface="Solway"/>
                <a:cs typeface="Solway"/>
                <a:sym typeface="Solway"/>
              </a:rPr>
              <a:t>***Source: 2025 California Department of Public Health, Center for Family Health, Maternal, Child and Adolescent Health Division, Severe Maternal Morbidity Dashboard; Preterm Birth Dashboard; Maternal Health Conditions Dashboard</a:t>
            </a:r>
            <a:endParaRPr b="0" i="0" sz="1900" u="none" cap="none" strike="noStrike">
              <a:solidFill>
                <a:schemeClr val="dk1"/>
              </a:solidFill>
              <a:latin typeface="Solway"/>
              <a:ea typeface="Solway"/>
              <a:cs typeface="Solway"/>
              <a:sym typeface="Solway"/>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g3593d962737_0_930"/>
          <p:cNvSpPr txBox="1"/>
          <p:nvPr>
            <p:ph idx="1" type="body"/>
          </p:nvPr>
        </p:nvSpPr>
        <p:spPr>
          <a:xfrm>
            <a:off x="566613" y="3956347"/>
            <a:ext cx="3624000" cy="12258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ctr">
              <a:lnSpc>
                <a:spcPct val="115000"/>
              </a:lnSpc>
              <a:spcBef>
                <a:spcPts val="0"/>
              </a:spcBef>
              <a:spcAft>
                <a:spcPts val="1300"/>
              </a:spcAft>
              <a:buSzPct val="108108"/>
              <a:buNone/>
            </a:pPr>
            <a:r>
              <a:rPr b="1" lang="en-US"/>
              <a:t>83.8%</a:t>
            </a:r>
            <a:r>
              <a:rPr lang="en-US"/>
              <a:t> of newborns were exclusively breastfed as of hospital discharge, with even more receiving some breastfeeding</a:t>
            </a:r>
            <a:endParaRPr/>
          </a:p>
        </p:txBody>
      </p:sp>
      <p:sp>
        <p:nvSpPr>
          <p:cNvPr id="778" name="Google Shape;778;g3593d962737_0_930"/>
          <p:cNvSpPr txBox="1"/>
          <p:nvPr>
            <p:ph idx="2" type="body"/>
          </p:nvPr>
        </p:nvSpPr>
        <p:spPr>
          <a:xfrm>
            <a:off x="5343840" y="3935387"/>
            <a:ext cx="3272100" cy="10269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ctr">
              <a:lnSpc>
                <a:spcPct val="115000"/>
              </a:lnSpc>
              <a:spcBef>
                <a:spcPts val="0"/>
              </a:spcBef>
              <a:spcAft>
                <a:spcPts val="1300"/>
              </a:spcAft>
              <a:buSzPct val="108108"/>
              <a:buNone/>
            </a:pPr>
            <a:r>
              <a:rPr lang="en-US"/>
              <a:t>That drops to </a:t>
            </a:r>
            <a:r>
              <a:rPr b="1" lang="en-US"/>
              <a:t>45.5%</a:t>
            </a:r>
            <a:r>
              <a:rPr lang="en-US"/>
              <a:t> of infants who are exclusively breastfed at 3 months postpartum</a:t>
            </a:r>
            <a:endParaRPr/>
          </a:p>
        </p:txBody>
      </p:sp>
      <p:sp>
        <p:nvSpPr>
          <p:cNvPr id="779" name="Google Shape;779;g3593d962737_0_93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80" name="Google Shape;780;g3593d962737_0_93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Breastfeeding Rates*</a:t>
            </a:r>
            <a:endParaRPr/>
          </a:p>
        </p:txBody>
      </p:sp>
      <p:pic>
        <p:nvPicPr>
          <p:cNvPr id="781" name="Google Shape;781;g3593d962737_0_930" title="Points scored"/>
          <p:cNvPicPr preferRelativeResize="0"/>
          <p:nvPr/>
        </p:nvPicPr>
        <p:blipFill rotWithShape="1">
          <a:blip r:embed="rId3">
            <a:alphaModFix/>
          </a:blip>
          <a:srcRect b="0" l="0" r="0" t="0"/>
          <a:stretch/>
        </p:blipFill>
        <p:spPr>
          <a:xfrm>
            <a:off x="162560" y="1229253"/>
            <a:ext cx="4436481" cy="2743207"/>
          </a:xfrm>
          <a:prstGeom prst="rect">
            <a:avLst/>
          </a:prstGeom>
          <a:noFill/>
          <a:ln>
            <a:noFill/>
          </a:ln>
        </p:spPr>
      </p:pic>
      <p:pic>
        <p:nvPicPr>
          <p:cNvPr id="782" name="Google Shape;782;g3593d962737_0_930" title="Points scored"/>
          <p:cNvPicPr preferRelativeResize="0"/>
          <p:nvPr/>
        </p:nvPicPr>
        <p:blipFill rotWithShape="1">
          <a:blip r:embed="rId4">
            <a:alphaModFix/>
          </a:blip>
          <a:srcRect b="0" l="0" r="0" t="0"/>
          <a:stretch/>
        </p:blipFill>
        <p:spPr>
          <a:xfrm>
            <a:off x="4761600" y="1229253"/>
            <a:ext cx="4436481" cy="2743224"/>
          </a:xfrm>
          <a:prstGeom prst="rect">
            <a:avLst/>
          </a:prstGeom>
          <a:noFill/>
          <a:ln>
            <a:noFill/>
          </a:ln>
        </p:spPr>
      </p:pic>
      <p:sp>
        <p:nvSpPr>
          <p:cNvPr id="783" name="Google Shape;783;g3593d962737_0_930"/>
          <p:cNvSpPr txBox="1"/>
          <p:nvPr/>
        </p:nvSpPr>
        <p:spPr>
          <a:xfrm>
            <a:off x="493973" y="5075813"/>
            <a:ext cx="8639100" cy="474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California Department of Public Health, Center for Family Health, Maternal, Child and Adolescent Health Division, Breastfeeding Intention and Duration Dashboard, Last Modified November 2023. go.cdph.ca.gov/Breastfeeding-Intention-and-Duration-Dashboard</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pic>
        <p:nvPicPr>
          <p:cNvPr id="788" name="Google Shape;788;g3593d962737_0_940" title="Points scored"/>
          <p:cNvPicPr preferRelativeResize="0"/>
          <p:nvPr/>
        </p:nvPicPr>
        <p:blipFill rotWithShape="1">
          <a:blip r:embed="rId3">
            <a:alphaModFix/>
          </a:blip>
          <a:srcRect b="0" l="0" r="0" t="0"/>
          <a:stretch/>
        </p:blipFill>
        <p:spPr>
          <a:xfrm>
            <a:off x="5356181" y="2239227"/>
            <a:ext cx="4217046" cy="2607520"/>
          </a:xfrm>
          <a:prstGeom prst="rect">
            <a:avLst/>
          </a:prstGeom>
          <a:noFill/>
          <a:ln>
            <a:noFill/>
          </a:ln>
        </p:spPr>
      </p:pic>
      <p:pic>
        <p:nvPicPr>
          <p:cNvPr id="789" name="Google Shape;789;g3593d962737_0_940" title="Points scored"/>
          <p:cNvPicPr preferRelativeResize="0"/>
          <p:nvPr/>
        </p:nvPicPr>
        <p:blipFill rotWithShape="1">
          <a:blip r:embed="rId4">
            <a:alphaModFix/>
          </a:blip>
          <a:srcRect b="0" l="0" r="0" t="0"/>
          <a:stretch/>
        </p:blipFill>
        <p:spPr>
          <a:xfrm>
            <a:off x="286507" y="2239227"/>
            <a:ext cx="4260321" cy="2634295"/>
          </a:xfrm>
          <a:prstGeom prst="rect">
            <a:avLst/>
          </a:prstGeom>
          <a:noFill/>
          <a:ln>
            <a:noFill/>
          </a:ln>
        </p:spPr>
      </p:pic>
      <p:sp>
        <p:nvSpPr>
          <p:cNvPr id="790" name="Google Shape;790;g3593d962737_0_94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Breastfeeding Rates by Demographic*</a:t>
            </a:r>
            <a:endParaRPr sz="3300"/>
          </a:p>
        </p:txBody>
      </p:sp>
      <p:sp>
        <p:nvSpPr>
          <p:cNvPr id="791" name="Google Shape;791;g3593d962737_0_9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92" name="Google Shape;792;g3593d962737_0_940"/>
          <p:cNvSpPr/>
          <p:nvPr/>
        </p:nvSpPr>
        <p:spPr>
          <a:xfrm>
            <a:off x="1159200" y="462968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93" name="Google Shape;793;g3593d962737_0_940"/>
          <p:cNvSpPr txBox="1"/>
          <p:nvPr/>
        </p:nvSpPr>
        <p:spPr>
          <a:xfrm>
            <a:off x="1110640"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Medi-Cal</a:t>
            </a:r>
            <a:endParaRPr b="0" i="0" sz="1500" u="none" cap="none" strike="noStrike">
              <a:solidFill>
                <a:schemeClr val="dk1"/>
              </a:solidFill>
              <a:latin typeface="Solway"/>
              <a:ea typeface="Solway"/>
              <a:cs typeface="Solway"/>
              <a:sym typeface="Solway"/>
            </a:endParaRPr>
          </a:p>
        </p:txBody>
      </p:sp>
      <p:sp>
        <p:nvSpPr>
          <p:cNvPr id="794" name="Google Shape;794;g3593d962737_0_940"/>
          <p:cNvSpPr txBox="1"/>
          <p:nvPr/>
        </p:nvSpPr>
        <p:spPr>
          <a:xfrm>
            <a:off x="2667147"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Private Insurance</a:t>
            </a:r>
            <a:endParaRPr b="0" i="0" sz="1500" u="none" cap="none" strike="noStrike">
              <a:solidFill>
                <a:schemeClr val="dk1"/>
              </a:solidFill>
              <a:latin typeface="Solway"/>
              <a:ea typeface="Solway"/>
              <a:cs typeface="Solway"/>
              <a:sym typeface="Solway"/>
            </a:endParaRPr>
          </a:p>
        </p:txBody>
      </p:sp>
      <p:sp>
        <p:nvSpPr>
          <p:cNvPr id="795" name="Google Shape;795;g3593d962737_0_940"/>
          <p:cNvSpPr/>
          <p:nvPr/>
        </p:nvSpPr>
        <p:spPr>
          <a:xfrm>
            <a:off x="5878947" y="45986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96" name="Google Shape;796;g3593d962737_0_940"/>
          <p:cNvSpPr txBox="1"/>
          <p:nvPr/>
        </p:nvSpPr>
        <p:spPr>
          <a:xfrm>
            <a:off x="6164773" y="4534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Hispanic Mothers</a:t>
            </a:r>
            <a:endParaRPr b="0" i="0" sz="1500" u="none" cap="none" strike="noStrike">
              <a:solidFill>
                <a:schemeClr val="dk1"/>
              </a:solidFill>
              <a:latin typeface="Solway"/>
              <a:ea typeface="Solway"/>
              <a:cs typeface="Solway"/>
              <a:sym typeface="Solway"/>
            </a:endParaRPr>
          </a:p>
        </p:txBody>
      </p:sp>
      <p:sp>
        <p:nvSpPr>
          <p:cNvPr id="797" name="Google Shape;797;g3593d962737_0_940"/>
          <p:cNvSpPr txBox="1"/>
          <p:nvPr/>
        </p:nvSpPr>
        <p:spPr>
          <a:xfrm>
            <a:off x="7678347"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White Mothers</a:t>
            </a:r>
            <a:endParaRPr b="0" i="0" sz="1500" u="none" cap="none" strike="noStrike">
              <a:solidFill>
                <a:schemeClr val="dk1"/>
              </a:solidFill>
              <a:latin typeface="Solway"/>
              <a:ea typeface="Solway"/>
              <a:cs typeface="Solway"/>
              <a:sym typeface="Solway"/>
            </a:endParaRPr>
          </a:p>
        </p:txBody>
      </p:sp>
      <p:sp>
        <p:nvSpPr>
          <p:cNvPr id="798" name="Google Shape;798;g3593d962737_0_940"/>
          <p:cNvSpPr txBox="1"/>
          <p:nvPr/>
        </p:nvSpPr>
        <p:spPr>
          <a:xfrm>
            <a:off x="641413" y="1229547"/>
            <a:ext cx="8378700" cy="7809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Solway"/>
                <a:ea typeface="Solway"/>
                <a:cs typeface="Solway"/>
                <a:sym typeface="Solway"/>
              </a:rPr>
              <a:t>Rates of exclusive breastfeeding at 3 months postpartum vary greatly by insurance type and race.</a:t>
            </a:r>
            <a:endParaRPr b="0" i="0" sz="1900" u="none" cap="none" strike="noStrike">
              <a:solidFill>
                <a:schemeClr val="dk1"/>
              </a:solidFill>
              <a:latin typeface="Solway"/>
              <a:ea typeface="Solway"/>
              <a:cs typeface="Solway"/>
              <a:sym typeface="Solway"/>
            </a:endParaRPr>
          </a:p>
        </p:txBody>
      </p:sp>
      <p:sp>
        <p:nvSpPr>
          <p:cNvPr id="799" name="Google Shape;799;g3593d962737_0_940"/>
          <p:cNvSpPr txBox="1"/>
          <p:nvPr/>
        </p:nvSpPr>
        <p:spPr>
          <a:xfrm>
            <a:off x="493973" y="5075813"/>
            <a:ext cx="8639100" cy="474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California Department of Public Health, Center for Family Health, Maternal, Child and Adolescent Health Division, Breastfeeding Intention and Duration Dashboard, Last Modified November 2023. go.cdph.ca.gov/Breastfeeding-Intention-and-Duration-Dashboard</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g3593d962737_0_955"/>
          <p:cNvSpPr txBox="1"/>
          <p:nvPr>
            <p:ph idx="1" type="body"/>
          </p:nvPr>
        </p:nvSpPr>
        <p:spPr>
          <a:xfrm>
            <a:off x="332480" y="3949573"/>
            <a:ext cx="4266600" cy="1182000"/>
          </a:xfrm>
          <a:prstGeom prst="rect">
            <a:avLst/>
          </a:prstGeom>
          <a:noFill/>
          <a:ln>
            <a:noFill/>
          </a:ln>
        </p:spPr>
        <p:txBody>
          <a:bodyPr anchorCtr="0" anchor="t" bIns="97525" lIns="97525" spcFirstLastPara="1" rIns="97525" wrap="square" tIns="97525">
            <a:normAutofit lnSpcReduction="10000"/>
          </a:bodyPr>
          <a:lstStyle/>
          <a:p>
            <a:pPr indent="0" lvl="0" marL="0" rtl="0" algn="ctr">
              <a:lnSpc>
                <a:spcPct val="115000"/>
              </a:lnSpc>
              <a:spcBef>
                <a:spcPts val="0"/>
              </a:spcBef>
              <a:spcAft>
                <a:spcPts val="1300"/>
              </a:spcAft>
              <a:buSzPts val="1000"/>
              <a:buNone/>
            </a:pPr>
            <a:r>
              <a:rPr lang="en-US" sz="1700"/>
              <a:t>Birthing mothers presented with a perinatal mental health condition at delivery, 2020-2022*</a:t>
            </a:r>
            <a:endParaRPr sz="1700"/>
          </a:p>
        </p:txBody>
      </p:sp>
      <p:sp>
        <p:nvSpPr>
          <p:cNvPr id="805" name="Google Shape;805;g3593d962737_0_955"/>
          <p:cNvSpPr txBox="1"/>
          <p:nvPr>
            <p:ph idx="2" type="body"/>
          </p:nvPr>
        </p:nvSpPr>
        <p:spPr>
          <a:xfrm>
            <a:off x="5238293" y="1625040"/>
            <a:ext cx="4266600" cy="3262800"/>
          </a:xfrm>
          <a:prstGeom prst="rect">
            <a:avLst/>
          </a:prstGeom>
          <a:noFill/>
          <a:ln>
            <a:noFill/>
          </a:ln>
        </p:spPr>
        <p:txBody>
          <a:bodyPr anchorCtr="0" anchor="t" bIns="97525" lIns="97525" spcFirstLastPara="1" rIns="97525" wrap="square" tIns="97525">
            <a:normAutofit/>
          </a:bodyPr>
          <a:lstStyle/>
          <a:p>
            <a:pPr indent="-349250" lvl="0" marL="482600" rtl="0" algn="l">
              <a:lnSpc>
                <a:spcPct val="115000"/>
              </a:lnSpc>
              <a:spcBef>
                <a:spcPts val="0"/>
              </a:spcBef>
              <a:spcAft>
                <a:spcPts val="0"/>
              </a:spcAft>
              <a:buSzPts val="1700"/>
              <a:buChar char="●"/>
            </a:pPr>
            <a:r>
              <a:rPr lang="en-US" sz="1700"/>
              <a:t>Compared to</a:t>
            </a:r>
            <a:r>
              <a:rPr b="1" lang="en-US" sz="1700"/>
              <a:t> 8.3%</a:t>
            </a:r>
            <a:r>
              <a:rPr lang="en-US" sz="1700"/>
              <a:t> statewide*</a:t>
            </a:r>
            <a:endParaRPr sz="1700"/>
          </a:p>
          <a:p>
            <a:pPr indent="-349250" lvl="0" marL="482600" rtl="0" algn="l">
              <a:lnSpc>
                <a:spcPct val="115000"/>
              </a:lnSpc>
              <a:spcBef>
                <a:spcPts val="1100"/>
              </a:spcBef>
              <a:spcAft>
                <a:spcPts val="0"/>
              </a:spcAft>
              <a:buSzPts val="1700"/>
              <a:buChar char="●"/>
            </a:pPr>
            <a:r>
              <a:rPr lang="en-US" sz="1700"/>
              <a:t>Increase of nearly </a:t>
            </a:r>
            <a:r>
              <a:rPr b="1" lang="en-US" sz="1700"/>
              <a:t>8%</a:t>
            </a:r>
            <a:r>
              <a:rPr lang="en-US" sz="1700"/>
              <a:t> from 2016-2018*</a:t>
            </a:r>
            <a:endParaRPr sz="1700"/>
          </a:p>
          <a:p>
            <a:pPr indent="-349250" lvl="0" marL="482600" rtl="0" algn="l">
              <a:lnSpc>
                <a:spcPct val="115000"/>
              </a:lnSpc>
              <a:spcBef>
                <a:spcPts val="1100"/>
              </a:spcBef>
              <a:spcAft>
                <a:spcPts val="1100"/>
              </a:spcAft>
              <a:buSzPts val="1700"/>
              <a:buChar char="●"/>
            </a:pPr>
            <a:r>
              <a:rPr lang="en-US" sz="1700"/>
              <a:t>Much lower than self- reported survey data from mothers, in which </a:t>
            </a:r>
            <a:r>
              <a:rPr b="1" lang="en-US" sz="1700"/>
              <a:t>86%</a:t>
            </a:r>
            <a:r>
              <a:rPr lang="en-US" sz="1700"/>
              <a:t> reported perinatal emotional or mental health issues**</a:t>
            </a:r>
            <a:endParaRPr b="1" sz="1700">
              <a:solidFill>
                <a:srgbClr val="D0724A"/>
              </a:solidFill>
            </a:endParaRPr>
          </a:p>
        </p:txBody>
      </p:sp>
      <p:sp>
        <p:nvSpPr>
          <p:cNvPr id="806" name="Google Shape;806;g3593d962737_0_95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07" name="Google Shape;807;g3593d962737_0_955"/>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Perinatal Mental Health</a:t>
            </a:r>
            <a:endParaRPr/>
          </a:p>
        </p:txBody>
      </p:sp>
      <p:sp>
        <p:nvSpPr>
          <p:cNvPr id="808" name="Google Shape;808;g3593d962737_0_955"/>
          <p:cNvSpPr/>
          <p:nvPr/>
        </p:nvSpPr>
        <p:spPr>
          <a:xfrm>
            <a:off x="1186880" y="139181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09" name="Google Shape;809;g3593d962737_0_955"/>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20.7%</a:t>
            </a:r>
            <a:endParaRPr b="0" i="0" sz="6400" u="none" cap="none" strike="noStrike">
              <a:solidFill>
                <a:srgbClr val="FCF8F1"/>
              </a:solidFill>
              <a:latin typeface="Lato Black"/>
              <a:ea typeface="Lato Black"/>
              <a:cs typeface="Lato Black"/>
              <a:sym typeface="Lato Black"/>
            </a:endParaRPr>
          </a:p>
        </p:txBody>
      </p:sp>
      <p:sp>
        <p:nvSpPr>
          <p:cNvPr id="810" name="Google Shape;810;g3593d962737_0_955"/>
          <p:cNvSpPr/>
          <p:nvPr/>
        </p:nvSpPr>
        <p:spPr>
          <a:xfrm>
            <a:off x="5363973" y="2172092"/>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11" name="Google Shape;811;g3593d962737_0_955"/>
          <p:cNvSpPr/>
          <p:nvPr/>
        </p:nvSpPr>
        <p:spPr>
          <a:xfrm>
            <a:off x="5363973" y="1680320"/>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12" name="Google Shape;812;g3593d962737_0_955"/>
          <p:cNvSpPr/>
          <p:nvPr/>
        </p:nvSpPr>
        <p:spPr>
          <a:xfrm rot="10800000">
            <a:off x="5363993" y="2980392"/>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13" name="Google Shape;813;g3593d962737_0_955"/>
          <p:cNvSpPr txBox="1"/>
          <p:nvPr/>
        </p:nvSpPr>
        <p:spPr>
          <a:xfrm>
            <a:off x="626987" y="5019467"/>
            <a:ext cx="8211000" cy="474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California Department of Public Health’s Maternal, Child &amp; Adolescent Health Division data dashboards, from 2020 to 2022</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First 5 Sonoma County. 2024 Perinatal Feeding and Mental Health Survey</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g3593d962737_0_968"/>
          <p:cNvSpPr txBox="1"/>
          <p:nvPr>
            <p:ph idx="1" type="body"/>
          </p:nvPr>
        </p:nvSpPr>
        <p:spPr>
          <a:xfrm>
            <a:off x="2033013" y="1329947"/>
            <a:ext cx="2492700" cy="1329300"/>
          </a:xfrm>
          <a:prstGeom prst="rect">
            <a:avLst/>
          </a:prstGeom>
          <a:noFill/>
          <a:ln>
            <a:noFill/>
          </a:ln>
        </p:spPr>
        <p:txBody>
          <a:bodyPr anchorCtr="0" anchor="t" bIns="97525" lIns="97525" spcFirstLastPara="1" rIns="97525" wrap="square" tIns="97525">
            <a:normAutofit lnSpcReduction="10000"/>
          </a:bodyPr>
          <a:lstStyle/>
          <a:p>
            <a:pPr indent="0" lvl="0" marL="0" rtl="0" algn="l">
              <a:lnSpc>
                <a:spcPct val="115000"/>
              </a:lnSpc>
              <a:spcBef>
                <a:spcPts val="0"/>
              </a:spcBef>
              <a:spcAft>
                <a:spcPts val="1300"/>
              </a:spcAft>
              <a:buSzPts val="1500"/>
              <a:buNone/>
            </a:pPr>
            <a:r>
              <a:rPr b="1" lang="en-US"/>
              <a:t>49%</a:t>
            </a:r>
            <a:r>
              <a:rPr lang="en-US"/>
              <a:t> of children enrolled in Medi-Cal received six or more well-child visits by 15 months*</a:t>
            </a:r>
            <a:endParaRPr/>
          </a:p>
        </p:txBody>
      </p:sp>
      <p:sp>
        <p:nvSpPr>
          <p:cNvPr id="819" name="Google Shape;819;g3593d962737_0_968"/>
          <p:cNvSpPr txBox="1"/>
          <p:nvPr>
            <p:ph idx="2" type="body"/>
          </p:nvPr>
        </p:nvSpPr>
        <p:spPr>
          <a:xfrm>
            <a:off x="6928320" y="1329947"/>
            <a:ext cx="2492700" cy="1329300"/>
          </a:xfrm>
          <a:prstGeom prst="rect">
            <a:avLst/>
          </a:prstGeom>
          <a:noFill/>
          <a:ln>
            <a:noFill/>
          </a:ln>
        </p:spPr>
        <p:txBody>
          <a:bodyPr anchorCtr="0" anchor="t" bIns="97525" lIns="97525" spcFirstLastPara="1" rIns="97525" wrap="square" tIns="97525">
            <a:normAutofit lnSpcReduction="10000"/>
          </a:bodyPr>
          <a:lstStyle/>
          <a:p>
            <a:pPr indent="0" lvl="0" marL="0" rtl="0" algn="l">
              <a:lnSpc>
                <a:spcPct val="115000"/>
              </a:lnSpc>
              <a:spcBef>
                <a:spcPts val="0"/>
              </a:spcBef>
              <a:spcAft>
                <a:spcPts val="1300"/>
              </a:spcAft>
              <a:buSzPts val="1500"/>
              <a:buNone/>
            </a:pPr>
            <a:r>
              <a:rPr b="1" lang="en-US"/>
              <a:t>40%</a:t>
            </a:r>
            <a:r>
              <a:rPr lang="en-US"/>
              <a:t> of children in low-income families had a dental visit in the past year**</a:t>
            </a:r>
            <a:endParaRPr/>
          </a:p>
        </p:txBody>
      </p:sp>
      <p:sp>
        <p:nvSpPr>
          <p:cNvPr id="820" name="Google Shape;820;g3593d962737_0_96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21" name="Google Shape;821;g3593d962737_0_968"/>
          <p:cNvSpPr txBox="1"/>
          <p:nvPr>
            <p:ph type="title"/>
          </p:nvPr>
        </p:nvSpPr>
        <p:spPr>
          <a:xfrm>
            <a:off x="332480" y="474747"/>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Preventive Health and Early Identification</a:t>
            </a:r>
            <a:endParaRPr/>
          </a:p>
        </p:txBody>
      </p:sp>
      <p:pic>
        <p:nvPicPr>
          <p:cNvPr id="822" name="Google Shape;822;g3593d962737_0_968" title="Points scored"/>
          <p:cNvPicPr preferRelativeResize="0"/>
          <p:nvPr/>
        </p:nvPicPr>
        <p:blipFill rotWithShape="1">
          <a:blip r:embed="rId3">
            <a:alphaModFix/>
          </a:blip>
          <a:srcRect b="0" l="0" r="0" t="0"/>
          <a:stretch/>
        </p:blipFill>
        <p:spPr>
          <a:xfrm>
            <a:off x="81280" y="1246240"/>
            <a:ext cx="2284479" cy="1412560"/>
          </a:xfrm>
          <a:prstGeom prst="rect">
            <a:avLst/>
          </a:prstGeom>
          <a:noFill/>
          <a:ln>
            <a:noFill/>
          </a:ln>
        </p:spPr>
      </p:pic>
      <p:pic>
        <p:nvPicPr>
          <p:cNvPr id="823" name="Google Shape;823;g3593d962737_0_968" title="Points scored"/>
          <p:cNvPicPr preferRelativeResize="0"/>
          <p:nvPr/>
        </p:nvPicPr>
        <p:blipFill rotWithShape="1">
          <a:blip r:embed="rId4">
            <a:alphaModFix/>
          </a:blip>
          <a:srcRect b="0" l="0" r="0" t="0"/>
          <a:stretch/>
        </p:blipFill>
        <p:spPr>
          <a:xfrm>
            <a:off x="81280" y="3179120"/>
            <a:ext cx="2284479" cy="1412553"/>
          </a:xfrm>
          <a:prstGeom prst="rect">
            <a:avLst/>
          </a:prstGeom>
          <a:noFill/>
          <a:ln>
            <a:noFill/>
          </a:ln>
        </p:spPr>
      </p:pic>
      <p:sp>
        <p:nvSpPr>
          <p:cNvPr id="824" name="Google Shape;824;g3593d962737_0_968"/>
          <p:cNvSpPr txBox="1"/>
          <p:nvPr>
            <p:ph idx="1" type="body"/>
          </p:nvPr>
        </p:nvSpPr>
        <p:spPr>
          <a:xfrm>
            <a:off x="2033013" y="3262827"/>
            <a:ext cx="2492700" cy="1329300"/>
          </a:xfrm>
          <a:prstGeom prst="rect">
            <a:avLst/>
          </a:prstGeom>
          <a:noFill/>
          <a:ln>
            <a:noFill/>
          </a:ln>
        </p:spPr>
        <p:txBody>
          <a:bodyPr anchorCtr="0" anchor="t" bIns="97525" lIns="97525" spcFirstLastPara="1" rIns="97525" wrap="square" tIns="97525">
            <a:normAutofit fontScale="85000" lnSpcReduction="20000"/>
          </a:bodyPr>
          <a:lstStyle/>
          <a:p>
            <a:pPr indent="0" lvl="0" marL="0" rtl="0" algn="l">
              <a:lnSpc>
                <a:spcPct val="115000"/>
              </a:lnSpc>
              <a:spcBef>
                <a:spcPts val="0"/>
              </a:spcBef>
              <a:spcAft>
                <a:spcPts val="1300"/>
              </a:spcAft>
              <a:buSzPct val="117647"/>
              <a:buNone/>
            </a:pPr>
            <a:r>
              <a:rPr b="1" lang="en-US"/>
              <a:t>38%</a:t>
            </a:r>
            <a:r>
              <a:rPr lang="en-US"/>
              <a:t> of children received a developmental screening, with Black children screened at the lowest rate*</a:t>
            </a:r>
            <a:endParaRPr/>
          </a:p>
        </p:txBody>
      </p:sp>
      <p:sp>
        <p:nvSpPr>
          <p:cNvPr id="825" name="Google Shape;825;g3593d962737_0_968"/>
          <p:cNvSpPr txBox="1"/>
          <p:nvPr>
            <p:ph idx="2" type="body"/>
          </p:nvPr>
        </p:nvSpPr>
        <p:spPr>
          <a:xfrm>
            <a:off x="6928320" y="3262827"/>
            <a:ext cx="2492700" cy="13293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b="1" lang="en-US"/>
              <a:t>93%</a:t>
            </a:r>
            <a:r>
              <a:rPr lang="en-US"/>
              <a:t> of kindergarteners had up-to-date immunizations***</a:t>
            </a:r>
            <a:endParaRPr b="1"/>
          </a:p>
        </p:txBody>
      </p:sp>
      <p:pic>
        <p:nvPicPr>
          <p:cNvPr id="826" name="Google Shape;826;g3593d962737_0_968" title="Points scored"/>
          <p:cNvPicPr preferRelativeResize="0"/>
          <p:nvPr/>
        </p:nvPicPr>
        <p:blipFill rotWithShape="1">
          <a:blip r:embed="rId5">
            <a:alphaModFix/>
          </a:blip>
          <a:srcRect b="0" l="0" r="0" t="0"/>
          <a:stretch/>
        </p:blipFill>
        <p:spPr>
          <a:xfrm>
            <a:off x="5030466" y="1246240"/>
            <a:ext cx="2284494" cy="1412560"/>
          </a:xfrm>
          <a:prstGeom prst="rect">
            <a:avLst/>
          </a:prstGeom>
          <a:noFill/>
          <a:ln>
            <a:noFill/>
          </a:ln>
        </p:spPr>
      </p:pic>
      <p:pic>
        <p:nvPicPr>
          <p:cNvPr id="827" name="Google Shape;827;g3593d962737_0_968" title="Points scored"/>
          <p:cNvPicPr preferRelativeResize="0"/>
          <p:nvPr/>
        </p:nvPicPr>
        <p:blipFill rotWithShape="1">
          <a:blip r:embed="rId6">
            <a:alphaModFix/>
          </a:blip>
          <a:srcRect b="0" l="0" r="0" t="0"/>
          <a:stretch/>
        </p:blipFill>
        <p:spPr>
          <a:xfrm>
            <a:off x="5030467" y="3179120"/>
            <a:ext cx="2284479" cy="1412553"/>
          </a:xfrm>
          <a:prstGeom prst="rect">
            <a:avLst/>
          </a:prstGeom>
          <a:noFill/>
          <a:ln>
            <a:noFill/>
          </a:ln>
        </p:spPr>
      </p:pic>
      <p:sp>
        <p:nvSpPr>
          <p:cNvPr id="828" name="Google Shape;828;g3593d962737_0_968"/>
          <p:cNvSpPr txBox="1"/>
          <p:nvPr/>
        </p:nvSpPr>
        <p:spPr>
          <a:xfrm>
            <a:off x="459013" y="4764160"/>
            <a:ext cx="8730000" cy="7512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Children Now. 2025 Scorecard.</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Children Now. 2025 California Children’s Report Card Scorecard: Low-income children (ages 0-5) who visited a dentist in the last year: Sonoma County.</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***Children Now. 2025 Kindergartners with up-to-date immunizations: Sonoma County. </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g3593d962737_0_982"/>
          <p:cNvSpPr txBox="1"/>
          <p:nvPr>
            <p:ph idx="1" type="body"/>
          </p:nvPr>
        </p:nvSpPr>
        <p:spPr>
          <a:xfrm>
            <a:off x="332480" y="2897600"/>
            <a:ext cx="3720600" cy="17244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900"/>
              <a:buNone/>
            </a:pPr>
            <a:r>
              <a:t/>
            </a:r>
            <a:endParaRPr>
              <a:solidFill>
                <a:srgbClr val="D0724A"/>
              </a:solidFill>
            </a:endParaRPr>
          </a:p>
          <a:p>
            <a:pPr indent="0" lvl="0" marL="0" rtl="0" algn="l">
              <a:lnSpc>
                <a:spcPct val="115000"/>
              </a:lnSpc>
              <a:spcBef>
                <a:spcPts val="1300"/>
              </a:spcBef>
              <a:spcAft>
                <a:spcPts val="1300"/>
              </a:spcAft>
              <a:buSzPts val="1900"/>
              <a:buNone/>
            </a:pPr>
            <a:r>
              <a:t/>
            </a:r>
            <a:endParaRPr>
              <a:solidFill>
                <a:srgbClr val="D0724A"/>
              </a:solidFill>
            </a:endParaRPr>
          </a:p>
        </p:txBody>
      </p:sp>
      <p:sp>
        <p:nvSpPr>
          <p:cNvPr id="834" name="Google Shape;834;g3593d962737_0_982"/>
          <p:cNvSpPr txBox="1"/>
          <p:nvPr>
            <p:ph type="title"/>
          </p:nvPr>
        </p:nvSpPr>
        <p:spPr>
          <a:xfrm>
            <a:off x="332480" y="1385947"/>
            <a:ext cx="52941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3300"/>
              <a:buNone/>
            </a:pPr>
            <a:r>
              <a:rPr lang="en-US" sz="6400"/>
              <a:t>Thank you!</a:t>
            </a:r>
            <a:endParaRPr sz="6400"/>
          </a:p>
        </p:txBody>
      </p:sp>
      <p:sp>
        <p:nvSpPr>
          <p:cNvPr id="835" name="Google Shape;835;g3593d962737_0_98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g351ce6ff97e_0_18"/>
          <p:cNvSpPr txBox="1"/>
          <p:nvPr>
            <p:ph idx="1" type="body"/>
          </p:nvPr>
        </p:nvSpPr>
        <p:spPr>
          <a:xfrm>
            <a:off x="325150" y="2271075"/>
            <a:ext cx="8746200" cy="11391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700">
                <a:solidFill>
                  <a:schemeClr val="dk2"/>
                </a:solidFill>
                <a:latin typeface="Helvetica Neue"/>
                <a:ea typeface="Helvetica Neue"/>
                <a:cs typeface="Helvetica Neue"/>
                <a:sym typeface="Helvetica Neue"/>
              </a:rPr>
              <a:t>Measure I: </a:t>
            </a:r>
            <a:endParaRPr sz="3700">
              <a:solidFill>
                <a:schemeClr val="dk2"/>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rPr lang="en-US" sz="3700">
                <a:solidFill>
                  <a:schemeClr val="dk2"/>
                </a:solidFill>
                <a:latin typeface="Helvetica Neue"/>
                <a:ea typeface="Helvetica Neue"/>
                <a:cs typeface="Helvetica Neue"/>
                <a:sym typeface="Helvetica Neue"/>
              </a:rPr>
              <a:t>Existing Initiatives &amp; Supports</a:t>
            </a:r>
            <a:endParaRPr sz="1300">
              <a:solidFill>
                <a:schemeClr val="dk2"/>
              </a:solidFill>
              <a:latin typeface="Helvetica Neue"/>
              <a:ea typeface="Helvetica Neue"/>
              <a:cs typeface="Helvetica Neue"/>
              <a:sym typeface="Helvetica Neu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g351ce6ff97e_0_22"/>
          <p:cNvSpPr txBox="1"/>
          <p:nvPr>
            <p:ph idx="1" type="body"/>
          </p:nvPr>
        </p:nvSpPr>
        <p:spPr>
          <a:xfrm>
            <a:off x="838382" y="1729853"/>
            <a:ext cx="8283600" cy="1846659"/>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Proposed FY 25-26</a:t>
            </a:r>
            <a:endParaRPr/>
          </a:p>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Early Investment Strategies </a:t>
            </a:r>
            <a:endParaRPr/>
          </a:p>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Sonoma County Measure I</a:t>
            </a:r>
            <a:endParaRPr sz="1600">
              <a:solidFill>
                <a:schemeClr val="dk2"/>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9"/>
          <p:cNvSpPr txBox="1"/>
          <p:nvPr/>
        </p:nvSpPr>
        <p:spPr>
          <a:xfrm>
            <a:off x="4372303" y="1616806"/>
            <a:ext cx="4788831" cy="2154288"/>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2800" u="none" cap="none" strike="noStrike">
                <a:solidFill>
                  <a:srgbClr val="1A2F6A"/>
                </a:solidFill>
                <a:latin typeface="Helvetica Neue"/>
                <a:ea typeface="Helvetica Neue"/>
                <a:cs typeface="Helvetica Neue"/>
                <a:sym typeface="Helvetica Neue"/>
              </a:rPr>
              <a:t>Public</a:t>
            </a:r>
            <a:r>
              <a:rPr b="0" i="0" lang="en-US" sz="2550" u="none" cap="none" strike="noStrike">
                <a:solidFill>
                  <a:srgbClr val="1A2F6A"/>
                </a:solidFill>
                <a:latin typeface="Helvetica Neue"/>
                <a:ea typeface="Helvetica Neue"/>
                <a:cs typeface="Helvetica Neue"/>
                <a:sym typeface="Helvetica Neue"/>
              </a:rPr>
              <a:t> comment</a:t>
            </a:r>
            <a:endParaRPr b="0" i="0" sz="2550" u="none" cap="none" strike="noStrike">
              <a:solidFill>
                <a:srgbClr val="000000"/>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on non-agendized items</a:t>
            </a:r>
            <a:endParaRPr b="0" i="0" sz="255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454" name="Google Shape;454;p9"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g351ce6ff97e_0_34"/>
          <p:cNvSpPr txBox="1"/>
          <p:nvPr>
            <p:ph idx="1" type="body"/>
          </p:nvPr>
        </p:nvSpPr>
        <p:spPr>
          <a:xfrm>
            <a:off x="230314" y="253600"/>
            <a:ext cx="8283600" cy="61555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Early Investments: Rationale  </a:t>
            </a:r>
            <a:endParaRPr sz="1400">
              <a:solidFill>
                <a:schemeClr val="dk2"/>
              </a:solidFill>
              <a:latin typeface="Helvetica Neue"/>
              <a:ea typeface="Helvetica Neue"/>
              <a:cs typeface="Helvetica Neue"/>
              <a:sym typeface="Helvetica Neue"/>
            </a:endParaRPr>
          </a:p>
        </p:txBody>
      </p:sp>
      <p:sp>
        <p:nvSpPr>
          <p:cNvPr id="851" name="Google Shape;851;g351ce6ff97e_0_34"/>
          <p:cNvSpPr txBox="1"/>
          <p:nvPr/>
        </p:nvSpPr>
        <p:spPr>
          <a:xfrm>
            <a:off x="230314" y="1106028"/>
            <a:ext cx="9294686" cy="3923700"/>
          </a:xfrm>
          <a:prstGeom prst="rect">
            <a:avLst/>
          </a:prstGeom>
          <a:noFill/>
          <a:ln>
            <a:noFill/>
          </a:ln>
        </p:spPr>
        <p:txBody>
          <a:bodyPr anchorCtr="0" anchor="t" bIns="91425" lIns="91425" spcFirstLastPara="1" rIns="91425" wrap="square" tIns="91425">
            <a:noAutofit/>
          </a:bodyPr>
          <a:lstStyle/>
          <a:p>
            <a:pPr indent="0" lvl="0" marL="9525" marR="0" rtl="0" algn="l">
              <a:lnSpc>
                <a:spcPct val="115000"/>
              </a:lnSpc>
              <a:spcBef>
                <a:spcPts val="0"/>
              </a:spcBef>
              <a:spcAft>
                <a:spcPts val="0"/>
              </a:spcAft>
              <a:buNone/>
            </a:pPr>
            <a:r>
              <a:rPr b="1" i="0" lang="en-US" sz="1400" u="none" cap="none" strike="noStrike">
                <a:solidFill>
                  <a:schemeClr val="dk1"/>
                </a:solidFill>
                <a:latin typeface="Helvetica Neue"/>
                <a:ea typeface="Helvetica Neue"/>
                <a:cs typeface="Helvetica Neue"/>
                <a:sym typeface="Helvetica Neue"/>
              </a:rPr>
              <a:t>Respecting Community Ownership</a:t>
            </a:r>
            <a:endParaRPr b="1"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Demonstrate to Sonoma County taxpayers that their contributions are being put to work right away.</a:t>
            </a:r>
            <a:endParaRPr b="0" i="0" sz="1400" u="none" cap="none" strike="noStrike">
              <a:solidFill>
                <a:schemeClr val="dk1"/>
              </a:solidFill>
              <a:latin typeface="Helvetica Neue"/>
              <a:ea typeface="Helvetica Neue"/>
              <a:cs typeface="Helvetica Neue"/>
              <a:sym typeface="Helvetica Neue"/>
            </a:endParaRPr>
          </a:p>
          <a:p>
            <a:pPr indent="-161925" lvl="0" marL="171450" marR="0" rtl="0" algn="l">
              <a:lnSpc>
                <a:spcPct val="115000"/>
              </a:lnSpc>
              <a:spcBef>
                <a:spcPts val="600"/>
              </a:spcBef>
              <a:spcAft>
                <a:spcPts val="0"/>
              </a:spcAft>
              <a:buNone/>
            </a:pPr>
            <a:r>
              <a:rPr b="1" i="0" lang="en-US" sz="1400" u="none" cap="none" strike="noStrike">
                <a:solidFill>
                  <a:schemeClr val="dk1"/>
                </a:solidFill>
                <a:latin typeface="Helvetica Neue"/>
                <a:ea typeface="Helvetica Neue"/>
                <a:cs typeface="Helvetica Neue"/>
                <a:sym typeface="Helvetica Neue"/>
              </a:rPr>
              <a:t>Partnering with the Community</a:t>
            </a:r>
            <a:endParaRPr b="1"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Early investments will strengthen partnerships with local organizations and raise awareness, building community capacity to support child/maternal health and early education.</a:t>
            </a:r>
            <a:endParaRPr/>
          </a:p>
          <a:p>
            <a:pPr indent="-161925" lvl="0" marL="171450" marR="0" rtl="0" algn="l">
              <a:lnSpc>
                <a:spcPct val="115000"/>
              </a:lnSpc>
              <a:spcBef>
                <a:spcPts val="600"/>
              </a:spcBef>
              <a:spcAft>
                <a:spcPts val="0"/>
              </a:spcAft>
              <a:buNone/>
            </a:pPr>
            <a:r>
              <a:rPr b="1" i="0" lang="en-US" sz="1400" u="none" cap="none" strike="noStrike">
                <a:solidFill>
                  <a:schemeClr val="dk1"/>
                </a:solidFill>
                <a:latin typeface="Helvetica Neue"/>
                <a:ea typeface="Helvetica Neue"/>
                <a:cs typeface="Helvetica Neue"/>
                <a:sym typeface="Helvetica Neue"/>
              </a:rPr>
              <a:t>Responsive and Strategic Approach</a:t>
            </a:r>
            <a:endParaRPr b="1"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Balancing immediate action with long-term planning ensures we are both proactive and thoughtful.</a:t>
            </a:r>
            <a:endParaRPr b="0"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Pilot projects and targeted early investments offer impact AND gather insight for the broader strategic plan.</a:t>
            </a:r>
            <a:endParaRPr b="0" i="0" sz="1400" u="none" cap="none" strike="noStrike">
              <a:solidFill>
                <a:schemeClr val="dk1"/>
              </a:solidFill>
              <a:latin typeface="Helvetica Neue"/>
              <a:ea typeface="Helvetica Neue"/>
              <a:cs typeface="Helvetica Neue"/>
              <a:sym typeface="Helvetica Neue"/>
            </a:endParaRPr>
          </a:p>
          <a:p>
            <a:pPr indent="-171450" lvl="0" marL="171450" marR="0" rtl="0" algn="l">
              <a:lnSpc>
                <a:spcPct val="115000"/>
              </a:lnSpc>
              <a:spcBef>
                <a:spcPts val="600"/>
              </a:spcBef>
              <a:spcAft>
                <a:spcPts val="0"/>
              </a:spcAft>
              <a:buNone/>
            </a:pPr>
            <a:r>
              <a:rPr b="1" i="0" lang="en-US" sz="1400" u="none" cap="none" strike="noStrike">
                <a:solidFill>
                  <a:schemeClr val="dk1"/>
                </a:solidFill>
                <a:latin typeface="Helvetica Neue"/>
                <a:ea typeface="Helvetica Neue"/>
                <a:cs typeface="Helvetica Neue"/>
                <a:sym typeface="Helvetica Neue"/>
              </a:rPr>
              <a:t>Responsive to Urgent Needs &amp; Planning Needs</a:t>
            </a:r>
            <a:endParaRPr b="1"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Sonoma County families and workforce face urgent challenges NOW. Target investments when the need and paths to support are clear. </a:t>
            </a:r>
            <a:endParaRPr b="0"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chemeClr val="dk1"/>
              </a:buClr>
              <a:buSzPts val="1300"/>
              <a:buFont typeface="Helvetica Neue"/>
              <a:buChar char="●"/>
            </a:pPr>
            <a:r>
              <a:rPr b="0" i="0" lang="en-US" sz="1400" u="none" cap="none" strike="noStrike">
                <a:solidFill>
                  <a:schemeClr val="dk1"/>
                </a:solidFill>
                <a:latin typeface="Helvetica Neue"/>
                <a:ea typeface="Helvetica Neue"/>
                <a:cs typeface="Helvetica Neue"/>
                <a:sym typeface="Helvetica Neue"/>
              </a:rPr>
              <a:t>Leverage the opportunity to resource needs for deeper analysis to support strategic planning</a:t>
            </a:r>
            <a:endParaRPr b="0" i="0" sz="1400" u="none" cap="none" strike="noStrike">
              <a:solidFill>
                <a:schemeClr val="dk1"/>
              </a:solidFill>
              <a:latin typeface="Helvetica Neue"/>
              <a:ea typeface="Helvetica Neue"/>
              <a:cs typeface="Helvetica Neue"/>
              <a:sym typeface="Helvetica Neue"/>
            </a:endParaRPr>
          </a:p>
          <a:p>
            <a:pPr indent="-171449" lvl="0" marL="461963" marR="0" rtl="0" algn="l">
              <a:lnSpc>
                <a:spcPct val="115000"/>
              </a:lnSpc>
              <a:spcBef>
                <a:spcPts val="600"/>
              </a:spcBef>
              <a:spcAft>
                <a:spcPts val="0"/>
              </a:spcAft>
              <a:buClr>
                <a:srgbClr val="000000"/>
              </a:buClr>
              <a:buSzPts val="1400"/>
              <a:buFont typeface="Arial"/>
              <a:buNone/>
            </a:pPr>
            <a:r>
              <a:t/>
            </a:r>
            <a:endParaRPr b="0" i="0" sz="14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2700"/>
              </a:spcBef>
              <a:spcAft>
                <a:spcPts val="0"/>
              </a:spcAft>
              <a:buClr>
                <a:srgbClr val="000000"/>
              </a:buClr>
              <a:buSzPts val="1300"/>
              <a:buFont typeface="Arial"/>
              <a:buNone/>
            </a:pPr>
            <a:r>
              <a:t/>
            </a:r>
            <a:endParaRPr b="0" i="0" sz="1300" u="none" cap="none" strike="noStrike">
              <a:solidFill>
                <a:srgbClr val="3E3E3E"/>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g351ce6ff97e_0_44"/>
          <p:cNvSpPr txBox="1"/>
          <p:nvPr>
            <p:ph idx="1" type="body"/>
          </p:nvPr>
        </p:nvSpPr>
        <p:spPr>
          <a:xfrm>
            <a:off x="193889" y="293203"/>
            <a:ext cx="8283600" cy="615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Early Investments: Process </a:t>
            </a:r>
            <a:endParaRPr>
              <a:solidFill>
                <a:schemeClr val="dk2"/>
              </a:solidFill>
              <a:latin typeface="Helvetica Neue"/>
              <a:ea typeface="Helvetica Neue"/>
              <a:cs typeface="Helvetica Neue"/>
              <a:sym typeface="Helvetica Neue"/>
            </a:endParaRPr>
          </a:p>
        </p:txBody>
      </p:sp>
      <p:sp>
        <p:nvSpPr>
          <p:cNvPr id="857" name="Google Shape;857;g351ce6ff97e_0_44"/>
          <p:cNvSpPr txBox="1"/>
          <p:nvPr/>
        </p:nvSpPr>
        <p:spPr>
          <a:xfrm>
            <a:off x="390540" y="1470583"/>
            <a:ext cx="9167118" cy="38097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15000"/>
              </a:lnSpc>
              <a:spcBef>
                <a:spcPts val="0"/>
              </a:spcBef>
              <a:spcAft>
                <a:spcPts val="0"/>
              </a:spcAft>
              <a:buClr>
                <a:schemeClr val="dk1"/>
              </a:buClr>
              <a:buSzPts val="1500"/>
              <a:buFont typeface="Helvetica Neue"/>
              <a:buAutoNum type="arabicPeriod"/>
            </a:pPr>
            <a:r>
              <a:rPr b="1" i="0" lang="en-US" sz="1600" u="none" cap="none" strike="noStrike">
                <a:solidFill>
                  <a:schemeClr val="dk1"/>
                </a:solidFill>
                <a:latin typeface="Arial"/>
                <a:ea typeface="Arial"/>
                <a:cs typeface="Arial"/>
                <a:sym typeface="Arial"/>
              </a:rPr>
              <a:t>CAC: </a:t>
            </a:r>
            <a:r>
              <a:rPr b="0" i="0" lang="en-US" sz="1600" u="none" cap="none" strike="noStrike">
                <a:solidFill>
                  <a:schemeClr val="dk1"/>
                </a:solidFill>
                <a:latin typeface="Arial"/>
                <a:ea typeface="Arial"/>
                <a:cs typeface="Arial"/>
                <a:sym typeface="Arial"/>
              </a:rPr>
              <a:t>Vote on support of recommendations of early investments for FY 25-26</a:t>
            </a:r>
            <a:endParaRPr b="0" i="0" sz="1600" u="none" cap="none" strike="noStrike">
              <a:solidFill>
                <a:schemeClr val="dk1"/>
              </a:solidFill>
              <a:latin typeface="Arial"/>
              <a:ea typeface="Arial"/>
              <a:cs typeface="Arial"/>
              <a:sym typeface="Arial"/>
            </a:endParaRPr>
          </a:p>
          <a:p>
            <a:pPr indent="-323850" lvl="0" marL="457200" marR="0" rtl="0" algn="l">
              <a:lnSpc>
                <a:spcPct val="115000"/>
              </a:lnSpc>
              <a:spcBef>
                <a:spcPts val="1200"/>
              </a:spcBef>
              <a:spcAft>
                <a:spcPts val="0"/>
              </a:spcAft>
              <a:buClr>
                <a:schemeClr val="dk1"/>
              </a:buClr>
              <a:buSzPts val="1500"/>
              <a:buFont typeface="Helvetica Neue"/>
              <a:buAutoNum type="arabicPeriod"/>
            </a:pPr>
            <a:r>
              <a:rPr b="1" i="0" lang="en-US" sz="1600" u="none" cap="none" strike="noStrike">
                <a:solidFill>
                  <a:schemeClr val="dk1"/>
                </a:solidFill>
                <a:latin typeface="Arial"/>
                <a:ea typeface="Arial"/>
                <a:cs typeface="Arial"/>
                <a:sym typeface="Arial"/>
              </a:rPr>
              <a:t>First 5 Sonoma County Commission: </a:t>
            </a:r>
            <a:r>
              <a:rPr b="0" i="0" lang="en-US" sz="1600" u="none" cap="none" strike="noStrike">
                <a:solidFill>
                  <a:schemeClr val="dk1"/>
                </a:solidFill>
                <a:latin typeface="Arial"/>
                <a:ea typeface="Arial"/>
                <a:cs typeface="Arial"/>
                <a:sym typeface="Arial"/>
              </a:rPr>
              <a:t>Review, discuss, and vote to approve recommendations for early investments and allocations of associated Measure I funding at June 23 Commission meeting</a:t>
            </a:r>
            <a:endParaRPr b="0" i="0" sz="1600" u="none" cap="none" strike="noStrike">
              <a:solidFill>
                <a:schemeClr val="dk1"/>
              </a:solidFill>
              <a:latin typeface="Arial"/>
              <a:ea typeface="Arial"/>
              <a:cs typeface="Arial"/>
              <a:sym typeface="Arial"/>
            </a:endParaRPr>
          </a:p>
          <a:p>
            <a:pPr indent="-323850" lvl="0" marL="457200" marR="0" rtl="0" algn="l">
              <a:lnSpc>
                <a:spcPct val="115000"/>
              </a:lnSpc>
              <a:spcBef>
                <a:spcPts val="1200"/>
              </a:spcBef>
              <a:spcAft>
                <a:spcPts val="0"/>
              </a:spcAft>
              <a:buClr>
                <a:schemeClr val="dk1"/>
              </a:buClr>
              <a:buSzPts val="1500"/>
              <a:buFont typeface="Helvetica Neue"/>
              <a:buAutoNum type="arabicPeriod"/>
            </a:pPr>
            <a:r>
              <a:rPr b="1" i="0" lang="en-US" sz="1600" u="none" cap="none" strike="noStrike">
                <a:solidFill>
                  <a:schemeClr val="dk1"/>
                </a:solidFill>
                <a:highlight>
                  <a:srgbClr val="FFFFFF"/>
                </a:highlight>
                <a:latin typeface="Arial"/>
                <a:ea typeface="Arial"/>
                <a:cs typeface="Arial"/>
                <a:sym typeface="Arial"/>
              </a:rPr>
              <a:t>First 5 Sonoma County staff: </a:t>
            </a:r>
            <a:r>
              <a:rPr b="0" i="0" lang="en-US" sz="1600" u="none" cap="none" strike="noStrike">
                <a:solidFill>
                  <a:schemeClr val="dk1"/>
                </a:solidFill>
                <a:highlight>
                  <a:srgbClr val="FFFFFF"/>
                </a:highlight>
                <a:latin typeface="Arial"/>
                <a:ea typeface="Arial"/>
                <a:cs typeface="Arial"/>
                <a:sym typeface="Arial"/>
              </a:rPr>
              <a:t>Develop and implement procurement processes to support the Commission-approved early investments. Contracts to start September 1 - June 30, 2026.</a:t>
            </a:r>
            <a:endParaRPr b="0" i="0" sz="1600" u="none" cap="none" strike="noStrike">
              <a:solidFill>
                <a:schemeClr val="dk1"/>
              </a:solidFill>
              <a:highlight>
                <a:srgbClr val="FFFFFF"/>
              </a:highlight>
              <a:latin typeface="Arial"/>
              <a:ea typeface="Arial"/>
              <a:cs typeface="Arial"/>
              <a:sym typeface="Arial"/>
            </a:endParaRPr>
          </a:p>
          <a:p>
            <a:pPr indent="-323850" lvl="0" marL="457200" marR="0" rtl="0" algn="l">
              <a:lnSpc>
                <a:spcPct val="115000"/>
              </a:lnSpc>
              <a:spcBef>
                <a:spcPts val="1200"/>
              </a:spcBef>
              <a:spcAft>
                <a:spcPts val="0"/>
              </a:spcAft>
              <a:buClr>
                <a:schemeClr val="dk1"/>
              </a:buClr>
              <a:buSzPts val="1500"/>
              <a:buFont typeface="Helvetica Neue"/>
              <a:buAutoNum type="arabicPeriod"/>
            </a:pPr>
            <a:r>
              <a:rPr b="1" i="0" lang="en-US" sz="1600" u="none" cap="none" strike="noStrike">
                <a:solidFill>
                  <a:schemeClr val="dk1"/>
                </a:solidFill>
                <a:highlight>
                  <a:srgbClr val="FFFFFF"/>
                </a:highlight>
                <a:latin typeface="Arial"/>
                <a:ea typeface="Arial"/>
                <a:cs typeface="Arial"/>
                <a:sym typeface="Arial"/>
              </a:rPr>
              <a:t>County Treasurer: </a:t>
            </a:r>
            <a:r>
              <a:rPr b="0" i="0" lang="en-US" sz="1600" u="none" cap="none" strike="noStrike">
                <a:solidFill>
                  <a:schemeClr val="dk1"/>
                </a:solidFill>
                <a:highlight>
                  <a:srgbClr val="FFFFFF"/>
                </a:highlight>
                <a:latin typeface="Arial"/>
                <a:ea typeface="Arial"/>
                <a:cs typeface="Arial"/>
                <a:sym typeface="Arial"/>
              </a:rPr>
              <a:t>As per executed Interagency Agreement with Sonoma County Board of Supervisors, first quarter of revenue will be transferred on August 15</a:t>
            </a:r>
            <a:r>
              <a:rPr b="0" baseline="30000" i="0" lang="en-US" sz="1600" u="none" cap="none" strike="noStrike">
                <a:solidFill>
                  <a:schemeClr val="dk1"/>
                </a:solidFill>
                <a:highlight>
                  <a:srgbClr val="FFFFFF"/>
                </a:highlight>
                <a:latin typeface="Arial"/>
                <a:ea typeface="Arial"/>
                <a:cs typeface="Arial"/>
                <a:sym typeface="Arial"/>
              </a:rPr>
              <a:t>th</a:t>
            </a:r>
            <a:r>
              <a:rPr b="0" i="0" lang="en-US" sz="1600" u="none" cap="none" strike="noStrike">
                <a:solidFill>
                  <a:schemeClr val="dk1"/>
                </a:solidFill>
                <a:highlight>
                  <a:srgbClr val="FFFFFF"/>
                </a:highlight>
                <a:latin typeface="Arial"/>
                <a:ea typeface="Arial"/>
                <a:cs typeface="Arial"/>
                <a:sym typeface="Arial"/>
              </a:rPr>
              <a:t> and quarterly thereafter.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2200"/>
              </a:spcBef>
              <a:spcAft>
                <a:spcPts val="0"/>
              </a:spcAft>
              <a:buClr>
                <a:srgbClr val="000000"/>
              </a:buClr>
              <a:buSzPts val="1600"/>
              <a:buFont typeface="Arial"/>
              <a:buNone/>
            </a:pPr>
            <a:r>
              <a:t/>
            </a:r>
            <a:endParaRPr b="0" i="0" sz="1600" u="none" cap="none" strike="noStrike">
              <a:solidFill>
                <a:srgbClr val="3E3E3E"/>
              </a:solidFill>
              <a:latin typeface="Helvetica Neue"/>
              <a:ea typeface="Helvetica Neue"/>
              <a:cs typeface="Helvetica Neue"/>
              <a:sym typeface="Helvetica Neu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g351ce6ff97e_0_30"/>
          <p:cNvSpPr txBox="1"/>
          <p:nvPr>
            <p:ph idx="1" type="body"/>
          </p:nvPr>
        </p:nvSpPr>
        <p:spPr>
          <a:xfrm>
            <a:off x="735000" y="1381288"/>
            <a:ext cx="8283600" cy="2723823"/>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solidFill>
                  <a:srgbClr val="7030A0"/>
                </a:solidFill>
                <a:latin typeface="Helvetica Neue"/>
                <a:ea typeface="Helvetica Neue"/>
                <a:cs typeface="Helvetica Neue"/>
                <a:sym typeface="Helvetica Neue"/>
              </a:rPr>
              <a:t>Early Childhood Health/Mental Health &amp; Perinatal Mental Health: </a:t>
            </a:r>
            <a:endParaRPr sz="3600">
              <a:solidFill>
                <a:srgbClr val="7030A0"/>
              </a:solidFill>
              <a:latin typeface="Helvetica Neue"/>
              <a:ea typeface="Helvetica Neue"/>
              <a:cs typeface="Helvetica Neue"/>
              <a:sym typeface="Helvetica Neue"/>
            </a:endParaRPr>
          </a:p>
          <a:p>
            <a:pPr indent="0" lvl="0" marL="0" rtl="0" algn="ctr">
              <a:lnSpc>
                <a:spcPct val="100000"/>
              </a:lnSpc>
              <a:spcBef>
                <a:spcPts val="600"/>
              </a:spcBef>
              <a:spcAft>
                <a:spcPts val="0"/>
              </a:spcAft>
              <a:buSzPts val="1400"/>
              <a:buNone/>
            </a:pPr>
            <a:r>
              <a:rPr i="1" lang="en-US" sz="3600">
                <a:solidFill>
                  <a:schemeClr val="dk2"/>
                </a:solidFill>
                <a:latin typeface="Helvetica Neue"/>
                <a:ea typeface="Helvetica Neue"/>
                <a:cs typeface="Helvetica Neue"/>
                <a:sym typeface="Helvetica Neue"/>
              </a:rPr>
              <a:t>Proposed FY 25-26</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Proposed Early Investment Strategies for Sonoma County Measure I</a:t>
            </a:r>
            <a:endParaRPr i="1" sz="1400">
              <a:solidFill>
                <a:schemeClr val="dk2"/>
              </a:solidFill>
              <a:latin typeface="Helvetica Neue"/>
              <a:ea typeface="Helvetica Neue"/>
              <a:cs typeface="Helvetica Neue"/>
              <a:sym typeface="Helvetica Neu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graphicFrame>
        <p:nvGraphicFramePr>
          <p:cNvPr id="867" name="Google Shape;867;g359260292c8_0_0"/>
          <p:cNvGraphicFramePr/>
          <p:nvPr/>
        </p:nvGraphicFramePr>
        <p:xfrm>
          <a:off x="363250" y="1594825"/>
          <a:ext cx="3000000" cy="3000000"/>
        </p:xfrm>
        <a:graphic>
          <a:graphicData uri="http://schemas.openxmlformats.org/drawingml/2006/table">
            <a:tbl>
              <a:tblPr>
                <a:noFill/>
                <a:tableStyleId>{4F476CB2-8518-4F9D-A788-79CB401C38EC}</a:tableStyleId>
              </a:tblPr>
              <a:tblGrid>
                <a:gridCol w="7198900"/>
                <a:gridCol w="1581850"/>
              </a:tblGrid>
              <a:tr h="381000">
                <a:tc gridSpan="2">
                  <a:txBody>
                    <a:bodyPr/>
                    <a:lstStyle/>
                    <a:p>
                      <a:pPr indent="0" lvl="0" marL="0" marR="0" rtl="0" algn="l">
                        <a:lnSpc>
                          <a:spcPct val="100000"/>
                        </a:lnSpc>
                        <a:spcBef>
                          <a:spcPts val="0"/>
                        </a:spcBef>
                        <a:spcAft>
                          <a:spcPts val="0"/>
                        </a:spcAft>
                        <a:buClr>
                          <a:schemeClr val="dk1"/>
                        </a:buClr>
                        <a:buSzPts val="1100"/>
                        <a:buFont typeface="Arial"/>
                        <a:buNone/>
                      </a:pPr>
                      <a:r>
                        <a:rPr b="1" lang="en-US" sz="1500" u="none" cap="none" strike="noStrike">
                          <a:solidFill>
                            <a:schemeClr val="dk1"/>
                          </a:solidFill>
                          <a:latin typeface="Helvetica Neue"/>
                          <a:ea typeface="Helvetica Neue"/>
                          <a:cs typeface="Helvetica Neue"/>
                          <a:sym typeface="Helvetica Neue"/>
                        </a:rPr>
                        <a:t>GOAL: Expand Access to Perinatal Mental Health Screening &amp; Community-based &amp; </a:t>
                      </a:r>
                      <a:br>
                        <a:rPr b="1" lang="en-US" sz="1500" u="none" cap="none" strike="noStrike">
                          <a:solidFill>
                            <a:schemeClr val="dk1"/>
                          </a:solidFill>
                          <a:latin typeface="Helvetica Neue"/>
                          <a:ea typeface="Helvetica Neue"/>
                          <a:cs typeface="Helvetica Neue"/>
                          <a:sym typeface="Helvetica Neue"/>
                        </a:rPr>
                      </a:br>
                      <a:r>
                        <a:rPr b="1" lang="en-US" sz="1500" u="none" cap="none" strike="noStrike">
                          <a:solidFill>
                            <a:schemeClr val="dk1"/>
                          </a:solidFill>
                          <a:latin typeface="Helvetica Neue"/>
                          <a:ea typeface="Helvetica Neue"/>
                          <a:cs typeface="Helvetica Neue"/>
                          <a:sym typeface="Helvetica Neue"/>
                        </a:rPr>
                        <a:t>Clinical Interventions</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44885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Build the clinical and community-based workforce to support Perinatal and Early Childhood Mental Health. Examples may include tuition reimbursement, scholarships, training, and similar workforce-building supports.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$1,100,000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Expand comprehensive and clinical community-based lactation support. Examples may include family and partner-centered initiative design, public awareness campaign, workplace supports, and workforce development.</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$1,200,000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3. Pilot and scale holistic perinatal health and wellness supports.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$400,000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868" name="Google Shape;868;g359260292c8_0_0"/>
          <p:cNvSpPr txBox="1"/>
          <p:nvPr>
            <p:ph type="title"/>
          </p:nvPr>
        </p:nvSpPr>
        <p:spPr>
          <a:xfrm>
            <a:off x="125489" y="136979"/>
            <a:ext cx="8376496"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Health: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graphicFrame>
        <p:nvGraphicFramePr>
          <p:cNvPr id="873" name="Google Shape;873;g359260292c8_0_9"/>
          <p:cNvGraphicFramePr/>
          <p:nvPr/>
        </p:nvGraphicFramePr>
        <p:xfrm>
          <a:off x="601010" y="1954054"/>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Expand Access to Mental Health/Behavioral Health Support for Children 0-5 and Their Families within Homeless Services and in ECE Settings</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Support health and mental health needs of young children, pregnant women, and/or families with children 0-5 who are experiencing homelessness and currently engaged in homeless services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$600,000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a:t>
                      </a:r>
                      <a:r>
                        <a:rPr lang="en-US" sz="1500" u="none" cap="none" strike="noStrike">
                          <a:solidFill>
                            <a:schemeClr val="dk1"/>
                          </a:solidFill>
                          <a:latin typeface="Helvetica Neue"/>
                          <a:ea typeface="Helvetica Neue"/>
                          <a:cs typeface="Helvetica Neue"/>
                          <a:sym typeface="Helvetica Neue"/>
                        </a:rPr>
                        <a:t>Increase access to behavioral and early intervention consultation services for ECE providers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874" name="Google Shape;874;g359260292c8_0_9"/>
          <p:cNvSpPr txBox="1"/>
          <p:nvPr>
            <p:ph type="title"/>
          </p:nvPr>
        </p:nvSpPr>
        <p:spPr>
          <a:xfrm>
            <a:off x="125489" y="147864"/>
            <a:ext cx="8376496"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Health: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graphicFrame>
        <p:nvGraphicFramePr>
          <p:cNvPr id="879" name="Google Shape;879;g359260292c8_0_14"/>
          <p:cNvGraphicFramePr/>
          <p:nvPr/>
        </p:nvGraphicFramePr>
        <p:xfrm>
          <a:off x="363250" y="1638368"/>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Address Inequitable Geographic Access to Birthing Supports</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Support planning, including a feasibility study regarding the needs and options for a Sonoma County birth center and/or postpartum center.</a:t>
                      </a:r>
                      <a:endParaRPr sz="20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graphicFrame>
        <p:nvGraphicFramePr>
          <p:cNvPr id="880" name="Google Shape;880;g359260292c8_0_14"/>
          <p:cNvGraphicFramePr/>
          <p:nvPr/>
        </p:nvGraphicFramePr>
        <p:xfrm>
          <a:off x="363250" y="3248621"/>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Increase Integration &amp; Coordination across Systems and Organizations</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1. Build on existing efforts to develop a countywide Early Relational Health Consortium and collaboratively develop an Early Relational Health Roadmap. </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$300,000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881" name="Google Shape;881;g359260292c8_0_14"/>
          <p:cNvSpPr txBox="1"/>
          <p:nvPr/>
        </p:nvSpPr>
        <p:spPr>
          <a:xfrm>
            <a:off x="125489" y="109504"/>
            <a:ext cx="8376496" cy="11079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3600" u="none" cap="none" strike="noStrike">
                <a:solidFill>
                  <a:schemeClr val="dk2"/>
                </a:solidFill>
                <a:latin typeface="Helvetica Neue"/>
                <a:ea typeface="Helvetica Neue"/>
                <a:cs typeface="Helvetica Neue"/>
                <a:sym typeface="Helvetica Neue"/>
              </a:rPr>
              <a:t>Health: </a:t>
            </a:r>
            <a:br>
              <a:rPr b="0" i="0" lang="en-US" sz="3600" u="none" cap="none" strike="noStrike">
                <a:solidFill>
                  <a:schemeClr val="dk2"/>
                </a:solidFill>
                <a:latin typeface="Helvetica Neue"/>
                <a:ea typeface="Helvetica Neue"/>
                <a:cs typeface="Helvetica Neue"/>
                <a:sym typeface="Helvetica Neue"/>
              </a:rPr>
            </a:br>
            <a:r>
              <a:rPr b="0" i="0" lang="en-US" sz="3600" u="none" cap="none" strike="noStrike">
                <a:solidFill>
                  <a:schemeClr val="dk2"/>
                </a:solidFill>
                <a:latin typeface="Helvetica Neue"/>
                <a:ea typeface="Helvetica Neue"/>
                <a:cs typeface="Helvetica Neue"/>
                <a:sym typeface="Helvetica Neue"/>
              </a:rPr>
              <a:t>Proposed Early Investment Strategies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graphicFrame>
        <p:nvGraphicFramePr>
          <p:cNvPr id="886" name="Google Shape;886;g359260292c8_0_22"/>
          <p:cNvGraphicFramePr/>
          <p:nvPr/>
        </p:nvGraphicFramePr>
        <p:xfrm>
          <a:off x="559193" y="2084682"/>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Increase Awareness, Reduce Stigma, and Direct Residents to Existing Resources Related to Perinatal Mental Health</a:t>
                      </a:r>
                      <a:endParaRPr b="1" sz="20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Plan and implement a series of mixed media multilingual outreach and education communication campaigns that provide perinatal awareness, education, and resource connections for Sonoma County families.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887" name="Google Shape;887;g359260292c8_0_22"/>
          <p:cNvSpPr txBox="1"/>
          <p:nvPr/>
        </p:nvSpPr>
        <p:spPr>
          <a:xfrm>
            <a:off x="234104" y="158750"/>
            <a:ext cx="8376496" cy="11079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3600" u="none" cap="none" strike="noStrike">
                <a:solidFill>
                  <a:schemeClr val="dk2"/>
                </a:solidFill>
                <a:latin typeface="Helvetica Neue"/>
                <a:ea typeface="Helvetica Neue"/>
                <a:cs typeface="Helvetica Neue"/>
                <a:sym typeface="Helvetica Neue"/>
              </a:rPr>
              <a:t>Health: </a:t>
            </a:r>
            <a:br>
              <a:rPr b="0" i="0" lang="en-US" sz="3600" u="none" cap="none" strike="noStrike">
                <a:solidFill>
                  <a:schemeClr val="dk2"/>
                </a:solidFill>
                <a:latin typeface="Helvetica Neue"/>
                <a:ea typeface="Helvetica Neue"/>
                <a:cs typeface="Helvetica Neue"/>
                <a:sym typeface="Helvetica Neue"/>
              </a:rPr>
            </a:br>
            <a:r>
              <a:rPr b="0" i="0" lang="en-US" sz="3600" u="none" cap="none" strike="noStrike">
                <a:solidFill>
                  <a:schemeClr val="dk2"/>
                </a:solidFill>
                <a:latin typeface="Helvetica Neue"/>
                <a:ea typeface="Helvetica Neue"/>
                <a:cs typeface="Helvetica Neue"/>
                <a:sym typeface="Helvetica Neue"/>
              </a:rPr>
              <a:t>Proposed Early Investment Strategies </a:t>
            </a:r>
            <a:endParaRPr b="0" i="0" sz="3600" u="none" cap="none" strike="noStrike">
              <a:solidFill>
                <a:schemeClr val="dk2"/>
              </a:solidFill>
              <a:latin typeface="Helvetica Neue"/>
              <a:ea typeface="Helvetica Neue"/>
              <a:cs typeface="Helvetica Neue"/>
              <a:sym typeface="Helvetica Neu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g359260292c8_0_28"/>
          <p:cNvSpPr txBox="1"/>
          <p:nvPr>
            <p:ph type="title"/>
          </p:nvPr>
        </p:nvSpPr>
        <p:spPr>
          <a:xfrm>
            <a:off x="234104" y="158750"/>
            <a:ext cx="8376496"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Health: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graphicFrame>
        <p:nvGraphicFramePr>
          <p:cNvPr id="893" name="Google Shape;893;g359260292c8_0_28"/>
          <p:cNvGraphicFramePr/>
          <p:nvPr/>
        </p:nvGraphicFramePr>
        <p:xfrm>
          <a:off x="471864" y="1899625"/>
          <a:ext cx="3000000" cy="3000000"/>
        </p:xfrm>
        <a:graphic>
          <a:graphicData uri="http://schemas.openxmlformats.org/drawingml/2006/table">
            <a:tbl>
              <a:tblPr>
                <a:noFill/>
                <a:tableStyleId>{4F476CB2-8518-4F9D-A788-79CB401C38EC}</a:tableStyleId>
              </a:tblPr>
              <a:tblGrid>
                <a:gridCol w="7127700"/>
                <a:gridCol w="156620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Create the Measure I “Program Plan Evaluation” and develop a data collection strategy. </a:t>
                      </a:r>
                      <a:endParaRPr b="1" sz="20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Hire an external evaluation firm. </a:t>
                      </a:r>
                      <a:endParaRPr sz="1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Helvetica Neue"/>
                        <a:ea typeface="Helvetica Neue"/>
                        <a:cs typeface="Helvetica Neue"/>
                        <a:sym typeface="Helvetica Neue"/>
                      </a:endParaRPr>
                    </a:p>
                    <a:p>
                      <a:pPr indent="-171450" lvl="0" marL="171450" marR="0" rtl="0" algn="l">
                        <a:lnSpc>
                          <a:spcPct val="100000"/>
                        </a:lnSpc>
                        <a:spcBef>
                          <a:spcPts val="0"/>
                        </a:spcBef>
                        <a:spcAft>
                          <a:spcPts val="0"/>
                        </a:spcAft>
                        <a:buClr>
                          <a:schemeClr val="dk1"/>
                        </a:buClr>
                        <a:buSzPts val="1100"/>
                        <a:buFont typeface="Arial"/>
                        <a:buNone/>
                      </a:pPr>
                      <a:r>
                        <a:rPr i="1" lang="en-US" sz="1500" u="none" cap="none" strike="noStrike">
                          <a:solidFill>
                            <a:schemeClr val="dk1"/>
                          </a:solidFill>
                          <a:latin typeface="Helvetica Neue"/>
                          <a:ea typeface="Helvetica Neue"/>
                          <a:cs typeface="Helvetica Neue"/>
                          <a:sym typeface="Helvetica Neue"/>
                        </a:rPr>
                        <a:t>Please note, this is a shared cost of $300,000 with Health funding 40% and ECE funding 60%.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$120,000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TOTAL Proposed Health Early Investments</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$4,520,000</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g351ce6ff97e_0_26"/>
          <p:cNvSpPr txBox="1"/>
          <p:nvPr>
            <p:ph idx="1" type="body"/>
          </p:nvPr>
        </p:nvSpPr>
        <p:spPr>
          <a:xfrm>
            <a:off x="735000" y="1275585"/>
            <a:ext cx="8283600" cy="2292935"/>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solidFill>
                  <a:srgbClr val="7030A0"/>
                </a:solidFill>
                <a:latin typeface="Helvetica Neue"/>
                <a:ea typeface="Helvetica Neue"/>
                <a:cs typeface="Helvetica Neue"/>
                <a:sym typeface="Helvetica Neue"/>
              </a:rPr>
              <a:t>Early Care &amp; Education: </a:t>
            </a:r>
            <a:endParaRPr/>
          </a:p>
          <a:p>
            <a:pPr indent="0" lvl="0" marL="0" rtl="0" algn="ctr">
              <a:lnSpc>
                <a:spcPct val="100000"/>
              </a:lnSpc>
              <a:spcBef>
                <a:spcPts val="600"/>
              </a:spcBef>
              <a:spcAft>
                <a:spcPts val="0"/>
              </a:spcAft>
              <a:buSzPts val="1400"/>
              <a:buNone/>
            </a:pPr>
            <a:r>
              <a:rPr i="1" lang="en-US" sz="3600">
                <a:solidFill>
                  <a:schemeClr val="dk2"/>
                </a:solidFill>
                <a:latin typeface="Helvetica Neue"/>
                <a:ea typeface="Helvetica Neue"/>
                <a:cs typeface="Helvetica Neue"/>
                <a:sym typeface="Helvetica Neue"/>
              </a:rPr>
              <a:t>Proposed FY 25-26</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Early Investment Strategies</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for Sonoma County Measure I</a:t>
            </a:r>
            <a:endParaRPr i="1" sz="3600">
              <a:solidFill>
                <a:schemeClr val="dk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graphicFrame>
        <p:nvGraphicFramePr>
          <p:cNvPr id="903" name="Google Shape;903;g359260292c8_0_33"/>
          <p:cNvGraphicFramePr/>
          <p:nvPr/>
        </p:nvGraphicFramePr>
        <p:xfrm>
          <a:off x="439451" y="1768996"/>
          <a:ext cx="3000000" cy="3000000"/>
        </p:xfrm>
        <a:graphic>
          <a:graphicData uri="http://schemas.openxmlformats.org/drawingml/2006/table">
            <a:tbl>
              <a:tblPr>
                <a:noFill/>
                <a:tableStyleId>{4F476CB2-8518-4F9D-A788-79CB401C38EC}</a:tableStyleId>
              </a:tblPr>
              <a:tblGrid>
                <a:gridCol w="7270300"/>
                <a:gridCol w="1597525"/>
              </a:tblGrid>
              <a:tr h="42075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Expand Access to Quality Early Learning Opportunities</a:t>
                      </a:r>
                      <a:endParaRPr b="1" sz="2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255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129875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Fund Facilities Grants Cycle to address existing and emerging facility needs. May include grants and/or forgivable loans. Examples include: support to address health and safety repairs, promote quality physical environments, expand licensing capacity, and related efforts.</a:t>
                      </a:r>
                      <a:endParaRPr sz="20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1100"/>
                        <a:buFont typeface="Arial"/>
                        <a:buNone/>
                      </a:pPr>
                      <a:r>
                        <a:rPr lang="en-US" sz="1500" u="none" cap="none" strike="noStrike">
                          <a:solidFill>
                            <a:schemeClr val="dk1"/>
                          </a:solidFill>
                          <a:latin typeface="Helvetica Neue"/>
                          <a:ea typeface="Helvetica Neue"/>
                          <a:cs typeface="Helvetica Neue"/>
                          <a:sym typeface="Helvetica Neue"/>
                        </a:rPr>
                        <a:t>$3,500,000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597425">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a:t>
                      </a:r>
                      <a:r>
                        <a:rPr lang="en-US" sz="1500" u="none" cap="none" strike="noStrike">
                          <a:solidFill>
                            <a:schemeClr val="dk1"/>
                          </a:solidFill>
                          <a:latin typeface="Helvetica Neue"/>
                          <a:ea typeface="Helvetica Neue"/>
                          <a:cs typeface="Helvetica Neue"/>
                          <a:sym typeface="Helvetica Neue"/>
                        </a:rPr>
                        <a:t>Provide mini-grants to ECE providers for quality early learning supplies and materials.</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$450,000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904" name="Google Shape;904;g359260292c8_0_33"/>
          <p:cNvSpPr txBox="1"/>
          <p:nvPr>
            <p:ph type="title"/>
          </p:nvPr>
        </p:nvSpPr>
        <p:spPr>
          <a:xfrm>
            <a:off x="223216" y="152064"/>
            <a:ext cx="7900975"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ECE: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
          <p:cNvSpPr txBox="1"/>
          <p:nvPr/>
        </p:nvSpPr>
        <p:spPr>
          <a:xfrm>
            <a:off x="234875" y="326850"/>
            <a:ext cx="7953000" cy="10686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Guidelines for Public Comment</a:t>
            </a:r>
            <a:endParaRPr b="0" i="0" sz="3200" u="none" cap="none" strike="noStrike">
              <a:solidFill>
                <a:srgbClr val="1A2F6A"/>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800"/>
              <a:buFont typeface="Arial"/>
              <a:buNone/>
            </a:pPr>
            <a:r>
              <a:rPr lang="en-US" sz="3200">
                <a:solidFill>
                  <a:srgbClr val="1A2F6A"/>
                </a:solidFill>
                <a:latin typeface="Helvetica Neue"/>
                <a:ea typeface="Helvetica Neue"/>
                <a:cs typeface="Helvetica Neue"/>
                <a:sym typeface="Helvetica Neue"/>
              </a:rPr>
              <a:t>Directrices para los comentarios públicos</a:t>
            </a:r>
            <a:endParaRPr sz="3200">
              <a:solidFill>
                <a:srgbClr val="1A2F6A"/>
              </a:solidFill>
              <a:latin typeface="Helvetica Neue"/>
              <a:ea typeface="Helvetica Neue"/>
              <a:cs typeface="Helvetica Neue"/>
              <a:sym typeface="Helvetica Neue"/>
            </a:endParaRPr>
          </a:p>
        </p:txBody>
      </p:sp>
      <p:sp>
        <p:nvSpPr>
          <p:cNvPr id="460" name="Google Shape;460;p1"/>
          <p:cNvSpPr txBox="1"/>
          <p:nvPr/>
        </p:nvSpPr>
        <p:spPr>
          <a:xfrm>
            <a:off x="234875" y="1747750"/>
            <a:ext cx="3888000" cy="3283800"/>
          </a:xfrm>
          <a:prstGeom prst="rect">
            <a:avLst/>
          </a:prstGeom>
          <a:noFill/>
          <a:ln>
            <a:noFill/>
          </a:ln>
        </p:spPr>
        <p:txBody>
          <a:bodyPr anchorCtr="0" anchor="t" bIns="45700" lIns="91425" spcFirstLastPara="1" rIns="91425" wrap="square" tIns="45700">
            <a:spAutoFit/>
          </a:bodyPr>
          <a:lstStyle/>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Public comments are brief statements intended to inform the CAC and First 5 about the topic/Action Item</a:t>
            </a:r>
            <a:endParaRPr sz="1300"/>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Comments from the public at public meetings do not include questions and is not intended to be a dialogue</a:t>
            </a:r>
            <a:endParaRPr sz="1300"/>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Appointed Council members and First 5 staff and consultants are discouraged from responding or discussing topics with the public (can potentially constitute a Brown Act violation)</a:t>
            </a:r>
            <a:endParaRPr b="0" i="0" sz="1300" u="none" cap="none" strike="noStrike">
              <a:solidFill>
                <a:srgbClr val="444444"/>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Time limits can (and typically will) be imposed per comment and/or for total time allotted </a:t>
            </a:r>
            <a:endParaRPr sz="1300"/>
          </a:p>
        </p:txBody>
      </p:sp>
      <p:sp>
        <p:nvSpPr>
          <p:cNvPr id="461" name="Google Shape;461;p1"/>
          <p:cNvSpPr txBox="1"/>
          <p:nvPr/>
        </p:nvSpPr>
        <p:spPr>
          <a:xfrm>
            <a:off x="4299900" y="1663875"/>
            <a:ext cx="3888000" cy="33762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dk2"/>
              </a:buClr>
              <a:buSzPts val="1300"/>
              <a:buChar char="●"/>
            </a:pPr>
            <a:r>
              <a:rPr lang="en-US" sz="1300">
                <a:solidFill>
                  <a:schemeClr val="dk2"/>
                </a:solidFill>
              </a:rPr>
              <a:t>Los comentarios públicos son declaraciones breves destinadas a informar al CAC y a First 5 sobre el tema o punto de acción.</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Los comentarios del público en reuniones públicas no incluyen preguntas y no están destinados a ser un diálogo.</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Se desalienta a los miembros designados del Consejo, al personal de First 5 y a los asesores de responder o discutir temas con el público (ya que podría constituir una violación de la Ley Brown).</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Se pueden imponer límites de tiempo por comentario y/o para el tiempo total asignado (y típicamente se impondrán).</a:t>
            </a:r>
            <a:endParaRPr sz="1300">
              <a:solidFill>
                <a:schemeClr val="dk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graphicFrame>
        <p:nvGraphicFramePr>
          <p:cNvPr id="909" name="Google Shape;909;g359260292c8_0_38"/>
          <p:cNvGraphicFramePr/>
          <p:nvPr/>
        </p:nvGraphicFramePr>
        <p:xfrm>
          <a:off x="533401" y="1932282"/>
          <a:ext cx="3000000" cy="3000000"/>
        </p:xfrm>
        <a:graphic>
          <a:graphicData uri="http://schemas.openxmlformats.org/drawingml/2006/table">
            <a:tbl>
              <a:tblPr>
                <a:noFill/>
                <a:tableStyleId>{4F476CB2-8518-4F9D-A788-79CB401C38EC}</a:tableStyleId>
              </a:tblPr>
              <a:tblGrid>
                <a:gridCol w="7184350"/>
                <a:gridCol w="1578650"/>
              </a:tblGrid>
              <a:tr h="469775">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Understand Facility Needs and Promote Sustainable ECE Development</a:t>
                      </a:r>
                      <a:endParaRPr b="1" sz="30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4697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171105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Gain an understanding of ECE facilities needs and opportunities. Examples include: assessing countywide ECE facilities needs (all care types), assessing current county/city planning policies and providing recommendations to include ECE facilities in new development; related data collection to guide future ECE facilities investments.</a:t>
                      </a:r>
                      <a:endParaRPr sz="2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910" name="Google Shape;910;g359260292c8_0_38"/>
          <p:cNvSpPr txBox="1"/>
          <p:nvPr>
            <p:ph type="title"/>
          </p:nvPr>
        </p:nvSpPr>
        <p:spPr>
          <a:xfrm>
            <a:off x="190560" y="184721"/>
            <a:ext cx="7900975"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ECE: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graphicFrame>
        <p:nvGraphicFramePr>
          <p:cNvPr id="915" name="Google Shape;915;g359260292c8_0_43"/>
          <p:cNvGraphicFramePr/>
          <p:nvPr/>
        </p:nvGraphicFramePr>
        <p:xfrm>
          <a:off x="733364" y="1954053"/>
          <a:ext cx="3000000" cy="3000000"/>
        </p:xfrm>
        <a:graphic>
          <a:graphicData uri="http://schemas.openxmlformats.org/drawingml/2006/table">
            <a:tbl>
              <a:tblPr>
                <a:noFill/>
                <a:tableStyleId>{4F476CB2-8518-4F9D-A788-79CB401C38EC}</a:tableStyleId>
              </a:tblPr>
              <a:tblGrid>
                <a:gridCol w="6699125"/>
                <a:gridCol w="1472025"/>
              </a:tblGrid>
              <a:tr h="4889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Develop ECE Workforce Compensation and Family Scholarship Models</a:t>
                      </a:r>
                      <a:endParaRPr b="1" sz="3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4889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12374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Support planning costs such as ECE key partner time, facilitation, listening sessions and other community engagement activities to develop Sonoma County's Workforce Compensation and Family Scholarship models.</a:t>
                      </a:r>
                      <a:endParaRPr sz="20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916" name="Google Shape;916;g359260292c8_0_43"/>
          <p:cNvSpPr txBox="1"/>
          <p:nvPr>
            <p:ph type="title"/>
          </p:nvPr>
        </p:nvSpPr>
        <p:spPr>
          <a:xfrm>
            <a:off x="266759" y="228264"/>
            <a:ext cx="7900975"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ECE: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graphicFrame>
        <p:nvGraphicFramePr>
          <p:cNvPr id="921" name="Google Shape;921;g359260292c8_0_48"/>
          <p:cNvGraphicFramePr/>
          <p:nvPr/>
        </p:nvGraphicFramePr>
        <p:xfrm>
          <a:off x="395907" y="1562168"/>
          <a:ext cx="3000000" cy="3000000"/>
        </p:xfrm>
        <a:graphic>
          <a:graphicData uri="http://schemas.openxmlformats.org/drawingml/2006/table">
            <a:tbl>
              <a:tblPr>
                <a:noFill/>
                <a:tableStyleId>{4F476CB2-8518-4F9D-A788-79CB401C38EC}</a:tableStyleId>
              </a:tblPr>
              <a:tblGrid>
                <a:gridCol w="7323850"/>
                <a:gridCol w="160930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ECE Workforce Development and Stabilization </a:t>
                      </a:r>
                      <a:endParaRPr b="1" sz="3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Offer financial incentives to family child care providers who are providing care that is in critical need throughout Sonoma County. Examples include: Infant/Toddler care, weekend care, shift work care, early morning or evening care, or care for young children with significant health or other special needs. </a:t>
                      </a:r>
                      <a:endParaRPr sz="1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chemeClr val="dk1"/>
                        </a:buClr>
                        <a:buSzPts val="1100"/>
                        <a:buFont typeface="Arial"/>
                        <a:buNone/>
                      </a:pPr>
                      <a:r>
                        <a:t/>
                      </a:r>
                      <a:endParaRPr i="1" sz="1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chemeClr val="dk1"/>
                        </a:buClr>
                        <a:buSzPts val="1100"/>
                        <a:buFont typeface="Arial"/>
                        <a:buNone/>
                      </a:pPr>
                      <a:r>
                        <a:rPr i="1" lang="en-US" sz="1500" u="none" cap="none" strike="noStrike">
                          <a:solidFill>
                            <a:schemeClr val="dk1"/>
                          </a:solidFill>
                          <a:latin typeface="Helvetica Neue"/>
                          <a:ea typeface="Helvetica Neue"/>
                          <a:cs typeface="Helvetica Neue"/>
                          <a:sym typeface="Helvetica Neue"/>
                        </a:rPr>
                        <a:t>In future years, this will be updated under the broader umbrella of workforce compensation supports.</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$1,000,000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2. Support the Sonoma County ECE Apprenticeship program needs, including cost of paid apprenticeships and staffing.</a:t>
                      </a:r>
                      <a:endParaRPr sz="20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$250,000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922" name="Google Shape;922;g359260292c8_0_48"/>
          <p:cNvSpPr txBox="1"/>
          <p:nvPr/>
        </p:nvSpPr>
        <p:spPr>
          <a:xfrm>
            <a:off x="244988" y="127077"/>
            <a:ext cx="7900975" cy="11079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3600" u="none" cap="none" strike="noStrike">
                <a:solidFill>
                  <a:schemeClr val="dk2"/>
                </a:solidFill>
                <a:latin typeface="Helvetica Neue"/>
                <a:ea typeface="Helvetica Neue"/>
                <a:cs typeface="Helvetica Neue"/>
                <a:sym typeface="Helvetica Neue"/>
              </a:rPr>
              <a:t>ECE: </a:t>
            </a:r>
            <a:br>
              <a:rPr b="0" i="0" lang="en-US" sz="3600" u="none" cap="none" strike="noStrike">
                <a:solidFill>
                  <a:schemeClr val="dk2"/>
                </a:solidFill>
                <a:latin typeface="Helvetica Neue"/>
                <a:ea typeface="Helvetica Neue"/>
                <a:cs typeface="Helvetica Neue"/>
                <a:sym typeface="Helvetica Neue"/>
              </a:rPr>
            </a:br>
            <a:r>
              <a:rPr b="0" i="0" lang="en-US" sz="3600" u="none" cap="none" strike="noStrike">
                <a:solidFill>
                  <a:schemeClr val="dk2"/>
                </a:solidFill>
                <a:latin typeface="Helvetica Neue"/>
                <a:ea typeface="Helvetica Neue"/>
                <a:cs typeface="Helvetica Neue"/>
                <a:sym typeface="Helvetica Neue"/>
              </a:rPr>
              <a:t>Proposed Early Investment Strategies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graphicFrame>
        <p:nvGraphicFramePr>
          <p:cNvPr id="927" name="Google Shape;927;g359260292c8_0_53"/>
          <p:cNvGraphicFramePr/>
          <p:nvPr/>
        </p:nvGraphicFramePr>
        <p:xfrm>
          <a:off x="787793" y="1921396"/>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Increase Awareness, Provide Critical Information to Parents, Direct Residents to Existing Resources</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Plan and implement a series of mixed media multilingual outreach and education communication campaigns regarding importance of early brain development, early care and education, and providing ECE resource connections for Sonoma County families.</a:t>
                      </a:r>
                      <a:endParaRPr sz="20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928" name="Google Shape;928;g359260292c8_0_53"/>
          <p:cNvSpPr txBox="1"/>
          <p:nvPr/>
        </p:nvSpPr>
        <p:spPr>
          <a:xfrm>
            <a:off x="266759" y="141178"/>
            <a:ext cx="7900975" cy="11079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3600" u="none" cap="none" strike="noStrike">
                <a:solidFill>
                  <a:schemeClr val="dk2"/>
                </a:solidFill>
                <a:latin typeface="Helvetica Neue"/>
                <a:ea typeface="Helvetica Neue"/>
                <a:cs typeface="Helvetica Neue"/>
                <a:sym typeface="Helvetica Neue"/>
              </a:rPr>
              <a:t>ECE: </a:t>
            </a:r>
            <a:br>
              <a:rPr b="0" i="0" lang="en-US" sz="3600" u="none" cap="none" strike="noStrike">
                <a:solidFill>
                  <a:schemeClr val="dk2"/>
                </a:solidFill>
                <a:latin typeface="Helvetica Neue"/>
                <a:ea typeface="Helvetica Neue"/>
                <a:cs typeface="Helvetica Neue"/>
                <a:sym typeface="Helvetica Neue"/>
              </a:rPr>
            </a:br>
            <a:r>
              <a:rPr b="0" i="0" lang="en-US" sz="3600" u="none" cap="none" strike="noStrike">
                <a:solidFill>
                  <a:schemeClr val="dk2"/>
                </a:solidFill>
                <a:latin typeface="Helvetica Neue"/>
                <a:ea typeface="Helvetica Neue"/>
                <a:cs typeface="Helvetica Neue"/>
                <a:sym typeface="Helvetica Neue"/>
              </a:rPr>
              <a:t>Proposed Early Investment Strategies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g359260292c8_0_59"/>
          <p:cNvSpPr txBox="1"/>
          <p:nvPr>
            <p:ph type="title"/>
          </p:nvPr>
        </p:nvSpPr>
        <p:spPr>
          <a:xfrm>
            <a:off x="266759" y="228264"/>
            <a:ext cx="7900975" cy="110799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ECE: </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Early Investment Strategies </a:t>
            </a:r>
            <a:endParaRPr sz="3600">
              <a:solidFill>
                <a:schemeClr val="dk2"/>
              </a:solidFill>
              <a:latin typeface="Helvetica Neue"/>
              <a:ea typeface="Helvetica Neue"/>
              <a:cs typeface="Helvetica Neue"/>
              <a:sym typeface="Helvetica Neue"/>
            </a:endParaRPr>
          </a:p>
        </p:txBody>
      </p:sp>
      <p:graphicFrame>
        <p:nvGraphicFramePr>
          <p:cNvPr id="934" name="Google Shape;934;g359260292c8_0_59"/>
          <p:cNvGraphicFramePr/>
          <p:nvPr/>
        </p:nvGraphicFramePr>
        <p:xfrm>
          <a:off x="926312" y="1799036"/>
          <a:ext cx="3000000" cy="3000000"/>
        </p:xfrm>
        <a:graphic>
          <a:graphicData uri="http://schemas.openxmlformats.org/drawingml/2006/table">
            <a:tbl>
              <a:tblPr>
                <a:noFill/>
                <a:tableStyleId>{4F476CB2-8518-4F9D-A788-79CB401C38EC}</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Create the Measure I “Program Plan Evaluation” and develop a data collection strategy. </a:t>
                      </a:r>
                      <a:endParaRPr b="1" sz="20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Strategy</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Allocation </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u="none" cap="none" strike="noStrike">
                          <a:solidFill>
                            <a:schemeClr val="dk1"/>
                          </a:solidFill>
                          <a:latin typeface="Helvetica Neue"/>
                          <a:ea typeface="Helvetica Neue"/>
                          <a:cs typeface="Helvetica Neue"/>
                          <a:sym typeface="Helvetica Neue"/>
                        </a:rPr>
                        <a:t>Hire an external evaluation firm. </a:t>
                      </a:r>
                      <a:endParaRPr sz="1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Helvetica Neue"/>
                        <a:ea typeface="Helvetica Neue"/>
                        <a:cs typeface="Helvetica Neue"/>
                        <a:sym typeface="Helvetica Neue"/>
                      </a:endParaRPr>
                    </a:p>
                    <a:p>
                      <a:pPr indent="-171450" lvl="0" marL="171450" marR="0" rtl="0" algn="l">
                        <a:lnSpc>
                          <a:spcPct val="100000"/>
                        </a:lnSpc>
                        <a:spcBef>
                          <a:spcPts val="0"/>
                        </a:spcBef>
                        <a:spcAft>
                          <a:spcPts val="0"/>
                        </a:spcAft>
                        <a:buClr>
                          <a:srgbClr val="000000"/>
                        </a:buClr>
                        <a:buSzPts val="1500"/>
                        <a:buFont typeface="Arial"/>
                        <a:buNone/>
                      </a:pPr>
                      <a:r>
                        <a:rPr i="1" lang="en-US" sz="1500" u="none" cap="none" strike="noStrike">
                          <a:solidFill>
                            <a:schemeClr val="dk1"/>
                          </a:solidFill>
                          <a:latin typeface="Helvetica Neue"/>
                          <a:ea typeface="Helvetica Neue"/>
                          <a:cs typeface="Helvetica Neue"/>
                          <a:sym typeface="Helvetica Neue"/>
                        </a:rPr>
                        <a:t>Please note, this is a shared cost of $300,000 with Health funding 40% and ECE funding 60%.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$180,000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TOTAL Proposed ECE Early Investments</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$6,880,000</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g35bb06f3724_0_3"/>
          <p:cNvSpPr txBox="1"/>
          <p:nvPr/>
        </p:nvSpPr>
        <p:spPr>
          <a:xfrm>
            <a:off x="234875" y="326850"/>
            <a:ext cx="7953000" cy="10686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Guidelines for Public Comment</a:t>
            </a:r>
            <a:endParaRPr b="0" i="0" sz="3200" u="none" cap="none" strike="noStrike">
              <a:solidFill>
                <a:srgbClr val="1A2F6A"/>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800"/>
              <a:buFont typeface="Arial"/>
              <a:buNone/>
            </a:pPr>
            <a:r>
              <a:rPr lang="en-US" sz="3200">
                <a:solidFill>
                  <a:srgbClr val="1A2F6A"/>
                </a:solidFill>
                <a:latin typeface="Helvetica Neue"/>
                <a:ea typeface="Helvetica Neue"/>
                <a:cs typeface="Helvetica Neue"/>
                <a:sym typeface="Helvetica Neue"/>
              </a:rPr>
              <a:t>Directrices para los comentarios públicos</a:t>
            </a:r>
            <a:endParaRPr sz="3200">
              <a:solidFill>
                <a:srgbClr val="1A2F6A"/>
              </a:solidFill>
              <a:latin typeface="Helvetica Neue"/>
              <a:ea typeface="Helvetica Neue"/>
              <a:cs typeface="Helvetica Neue"/>
              <a:sym typeface="Helvetica Neue"/>
            </a:endParaRPr>
          </a:p>
        </p:txBody>
      </p:sp>
      <p:sp>
        <p:nvSpPr>
          <p:cNvPr id="940" name="Google Shape;940;g35bb06f3724_0_3"/>
          <p:cNvSpPr txBox="1"/>
          <p:nvPr/>
        </p:nvSpPr>
        <p:spPr>
          <a:xfrm>
            <a:off x="234875" y="1747750"/>
            <a:ext cx="3888000" cy="3283800"/>
          </a:xfrm>
          <a:prstGeom prst="rect">
            <a:avLst/>
          </a:prstGeom>
          <a:noFill/>
          <a:ln>
            <a:noFill/>
          </a:ln>
        </p:spPr>
        <p:txBody>
          <a:bodyPr anchorCtr="0" anchor="t" bIns="45700" lIns="91425" spcFirstLastPara="1" rIns="91425" wrap="square" tIns="45700">
            <a:spAutoFit/>
          </a:bodyPr>
          <a:lstStyle/>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Public comments are brief statements intended to inform the CAC and First 5 about the topic/Action Item</a:t>
            </a:r>
            <a:endParaRPr sz="1300"/>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Comments from the public at public meetings do not include questions and is not intended to be a dialogue</a:t>
            </a:r>
            <a:endParaRPr sz="1300"/>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Appointed Council members and First 5 staff and consultants are discouraged from responding or discussing topics with the public (can potentially constitute a Brown Act violation)</a:t>
            </a:r>
            <a:endParaRPr b="0" i="0" sz="1300" u="none" cap="none" strike="noStrike">
              <a:solidFill>
                <a:srgbClr val="444444"/>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Time limits can (and typically will) be imposed per comment and/or for total time allotted </a:t>
            </a:r>
            <a:endParaRPr sz="1300"/>
          </a:p>
        </p:txBody>
      </p:sp>
      <p:sp>
        <p:nvSpPr>
          <p:cNvPr id="941" name="Google Shape;941;g35bb06f3724_0_3"/>
          <p:cNvSpPr txBox="1"/>
          <p:nvPr/>
        </p:nvSpPr>
        <p:spPr>
          <a:xfrm>
            <a:off x="4299900" y="1663875"/>
            <a:ext cx="3888000" cy="33762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dk2"/>
              </a:buClr>
              <a:buSzPts val="1300"/>
              <a:buChar char="●"/>
            </a:pPr>
            <a:r>
              <a:rPr lang="en-US" sz="1300">
                <a:solidFill>
                  <a:schemeClr val="dk2"/>
                </a:solidFill>
              </a:rPr>
              <a:t>Los comentarios públicos son declaraciones breves destinadas a informar al CAC y a First 5 sobre el tema o punto de acción.</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Los comentarios del público en reuniones públicas no incluyen preguntas y no están destinados a ser un diálogo.</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Se desalienta a los miembros designados del Consejo, al personal de First 5 y a los asesores de responder o discutir temas con el público (ya que podría constituir una violación de la Ley Brown).</a:t>
            </a:r>
            <a:endParaRPr sz="1300">
              <a:solidFill>
                <a:schemeClr val="dk2"/>
              </a:solidFill>
            </a:endParaRPr>
          </a:p>
          <a:p>
            <a:pPr indent="-311150" lvl="0" marL="457200" rtl="0" algn="l">
              <a:lnSpc>
                <a:spcPct val="115000"/>
              </a:lnSpc>
              <a:spcBef>
                <a:spcPts val="0"/>
              </a:spcBef>
              <a:spcAft>
                <a:spcPts val="0"/>
              </a:spcAft>
              <a:buClr>
                <a:schemeClr val="dk2"/>
              </a:buClr>
              <a:buSzPts val="1300"/>
              <a:buChar char="●"/>
            </a:pPr>
            <a:r>
              <a:rPr lang="en-US" sz="1300">
                <a:solidFill>
                  <a:schemeClr val="dk2"/>
                </a:solidFill>
              </a:rPr>
              <a:t>Se pueden imponer límites de tiempo por comentario y/o para el tiempo total asignado (y típicamente se impondrán).</a:t>
            </a:r>
            <a:endParaRPr sz="1300">
              <a:solidFill>
                <a:schemeClr val="dk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g355e0d0aec7_1_5"/>
          <p:cNvSpPr txBox="1"/>
          <p:nvPr>
            <p:ph type="title"/>
          </p:nvPr>
        </p:nvSpPr>
        <p:spPr>
          <a:xfrm>
            <a:off x="133188" y="217715"/>
            <a:ext cx="10828726" cy="984885"/>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latin typeface="Helvetica Neue"/>
                <a:ea typeface="Helvetica Neue"/>
                <a:cs typeface="Helvetica Neue"/>
                <a:sym typeface="Helvetica Neue"/>
              </a:rPr>
              <a:t>Action Item: </a:t>
            </a:r>
            <a:br>
              <a:rPr lang="en-US">
                <a:latin typeface="Helvetica Neue"/>
                <a:ea typeface="Helvetica Neue"/>
                <a:cs typeface="Helvetica Neue"/>
                <a:sym typeface="Helvetica Neue"/>
              </a:rPr>
            </a:br>
            <a:r>
              <a:rPr lang="en-US">
                <a:latin typeface="Helvetica Neue"/>
                <a:ea typeface="Helvetica Neue"/>
                <a:cs typeface="Helvetica Neue"/>
                <a:sym typeface="Helvetica Neue"/>
              </a:rPr>
              <a:t>Recommendations for Early Investments</a:t>
            </a:r>
            <a:endParaRPr>
              <a:latin typeface="Helvetica Neue"/>
              <a:ea typeface="Helvetica Neue"/>
              <a:cs typeface="Helvetica Neue"/>
              <a:sym typeface="Helvetica Neue"/>
            </a:endParaRPr>
          </a:p>
        </p:txBody>
      </p:sp>
      <p:sp>
        <p:nvSpPr>
          <p:cNvPr id="947" name="Google Shape;947;g355e0d0aec7_1_5"/>
          <p:cNvSpPr txBox="1"/>
          <p:nvPr>
            <p:ph idx="1" type="body"/>
          </p:nvPr>
        </p:nvSpPr>
        <p:spPr>
          <a:xfrm>
            <a:off x="487642" y="2021322"/>
            <a:ext cx="4242900" cy="1969770"/>
          </a:xfrm>
          <a:prstGeom prst="rect">
            <a:avLst/>
          </a:prstGeom>
          <a:solidFill>
            <a:srgbClr val="EAF1DD"/>
          </a:solid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latin typeface="Arial"/>
                <a:ea typeface="Arial"/>
                <a:cs typeface="Arial"/>
                <a:sym typeface="Arial"/>
              </a:rPr>
              <a:t>ECE</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Total Measure I Allocation </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$6,880,000</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60%  </a:t>
            </a:r>
            <a:endParaRPr sz="2400">
              <a:latin typeface="Arial"/>
              <a:ea typeface="Arial"/>
              <a:cs typeface="Arial"/>
              <a:sym typeface="Arial"/>
            </a:endParaRPr>
          </a:p>
        </p:txBody>
      </p:sp>
      <p:sp>
        <p:nvSpPr>
          <p:cNvPr id="948" name="Google Shape;948;g355e0d0aec7_1_5"/>
          <p:cNvSpPr txBox="1"/>
          <p:nvPr>
            <p:ph idx="2" type="body"/>
          </p:nvPr>
        </p:nvSpPr>
        <p:spPr>
          <a:xfrm>
            <a:off x="5099267" y="2039673"/>
            <a:ext cx="4242900" cy="1969770"/>
          </a:xfrm>
          <a:prstGeom prst="rect">
            <a:avLst/>
          </a:prstGeom>
          <a:solidFill>
            <a:srgbClr val="E5DFEC"/>
          </a:solid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latin typeface="Arial"/>
                <a:ea typeface="Arial"/>
                <a:cs typeface="Arial"/>
                <a:sym typeface="Arial"/>
              </a:rPr>
              <a:t>Health </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Total Measure I Allocation </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$4,520,000</a:t>
            </a:r>
            <a:endParaRPr/>
          </a:p>
          <a:p>
            <a:pPr indent="0" lvl="0" marL="0" rtl="0" algn="ctr">
              <a:lnSpc>
                <a:spcPct val="100000"/>
              </a:lnSpc>
              <a:spcBef>
                <a:spcPts val="0"/>
              </a:spcBef>
              <a:spcAft>
                <a:spcPts val="0"/>
              </a:spcAft>
              <a:buSzPts val="1400"/>
              <a:buNone/>
            </a:pPr>
            <a:r>
              <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40%  </a:t>
            </a:r>
            <a:endParaRPr sz="2400">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g351ce6ff97e_0_0"/>
          <p:cNvSpPr txBox="1"/>
          <p:nvPr>
            <p:ph type="title"/>
          </p:nvPr>
        </p:nvSpPr>
        <p:spPr>
          <a:xfrm>
            <a:off x="487675" y="370168"/>
            <a:ext cx="9484800" cy="61555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4000">
                <a:latin typeface="Helvetica Neue"/>
                <a:ea typeface="Helvetica Neue"/>
                <a:cs typeface="Helvetica Neue"/>
                <a:sym typeface="Helvetica Neue"/>
              </a:rPr>
              <a:t>Next Steps</a:t>
            </a:r>
            <a:endParaRPr sz="4000">
              <a:latin typeface="Helvetica Neue"/>
              <a:ea typeface="Helvetica Neue"/>
              <a:cs typeface="Helvetica Neue"/>
              <a:sym typeface="Helvetica Neue"/>
            </a:endParaRPr>
          </a:p>
        </p:txBody>
      </p:sp>
      <p:sp>
        <p:nvSpPr>
          <p:cNvPr id="954" name="Google Shape;954;g351ce6ff97e_0_0"/>
          <p:cNvSpPr txBox="1"/>
          <p:nvPr>
            <p:ph idx="1" type="body"/>
          </p:nvPr>
        </p:nvSpPr>
        <p:spPr>
          <a:xfrm>
            <a:off x="803362" y="1631989"/>
            <a:ext cx="7752810" cy="2467342"/>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2800">
                <a:latin typeface="Arial"/>
                <a:ea typeface="Arial"/>
                <a:cs typeface="Arial"/>
                <a:sym typeface="Arial"/>
              </a:rPr>
              <a:t>June 26 CAC Meeting:</a:t>
            </a:r>
            <a:endParaRPr sz="2800">
              <a:latin typeface="Arial"/>
              <a:ea typeface="Arial"/>
              <a:cs typeface="Arial"/>
              <a:sym typeface="Arial"/>
            </a:endParaRPr>
          </a:p>
          <a:p>
            <a:pPr indent="0" lvl="0" marL="0" rtl="0" algn="l">
              <a:lnSpc>
                <a:spcPct val="100000"/>
              </a:lnSpc>
              <a:spcBef>
                <a:spcPts val="0"/>
              </a:spcBef>
              <a:spcAft>
                <a:spcPts val="0"/>
              </a:spcAft>
              <a:buSzPts val="1400"/>
              <a:buNone/>
            </a:pPr>
            <a:r>
              <a:t/>
            </a:r>
            <a:endParaRPr sz="2400">
              <a:latin typeface="Arial"/>
              <a:ea typeface="Arial"/>
              <a:cs typeface="Arial"/>
              <a:sym typeface="Arial"/>
            </a:endParaRPr>
          </a:p>
          <a:p>
            <a:pPr indent="-336550" lvl="0" marL="457200" rtl="0" algn="l">
              <a:lnSpc>
                <a:spcPct val="100000"/>
              </a:lnSpc>
              <a:spcBef>
                <a:spcPts val="0"/>
              </a:spcBef>
              <a:spcAft>
                <a:spcPts val="0"/>
              </a:spcAft>
              <a:buSzPts val="1700"/>
              <a:buFont typeface="Helvetica Neue"/>
              <a:buChar char="●"/>
            </a:pPr>
            <a:r>
              <a:rPr b="0" lang="en-US" sz="2400">
                <a:latin typeface="Arial"/>
                <a:ea typeface="Arial"/>
                <a:cs typeface="Arial"/>
                <a:sym typeface="Arial"/>
              </a:rPr>
              <a:t>Vote to adopt amended Bylaws</a:t>
            </a:r>
            <a:endParaRPr b="0" sz="2400">
              <a:latin typeface="Arial"/>
              <a:ea typeface="Arial"/>
              <a:cs typeface="Arial"/>
              <a:sym typeface="Arial"/>
            </a:endParaRPr>
          </a:p>
          <a:p>
            <a:pPr indent="-336550" lvl="0" marL="457200" rtl="0" algn="l">
              <a:lnSpc>
                <a:spcPct val="100000"/>
              </a:lnSpc>
              <a:spcBef>
                <a:spcPts val="1000"/>
              </a:spcBef>
              <a:spcAft>
                <a:spcPts val="0"/>
              </a:spcAft>
              <a:buSzPts val="1700"/>
              <a:buFont typeface="Helvetica Neue"/>
              <a:buChar char="●"/>
            </a:pPr>
            <a:r>
              <a:rPr b="0" lang="en-US" sz="2400">
                <a:latin typeface="Arial"/>
                <a:ea typeface="Arial"/>
                <a:cs typeface="Arial"/>
                <a:sym typeface="Arial"/>
              </a:rPr>
              <a:t>Discuss and vote on draft recommendations for </a:t>
            </a:r>
            <a:r>
              <a:rPr b="1" lang="en-US" sz="2600">
                <a:solidFill>
                  <a:srgbClr val="7030A0"/>
                </a:solidFill>
                <a:latin typeface="Arial"/>
                <a:ea typeface="Arial"/>
                <a:cs typeface="Arial"/>
                <a:sym typeface="Arial"/>
              </a:rPr>
              <a:t>2026-2031 Measure I Goals &amp; Strategies: </a:t>
            </a:r>
            <a:r>
              <a:rPr b="1" i="1" lang="en-US" sz="2600">
                <a:solidFill>
                  <a:srgbClr val="7030A0"/>
                </a:solidFill>
                <a:latin typeface="Arial"/>
                <a:ea typeface="Arial"/>
                <a:cs typeface="Arial"/>
                <a:sym typeface="Arial"/>
              </a:rPr>
              <a:t>Equitable Access to Quality ECE</a:t>
            </a:r>
            <a:r>
              <a:rPr b="1" lang="en-US" sz="2600">
                <a:solidFill>
                  <a:srgbClr val="7030A0"/>
                </a:solidFill>
                <a:latin typeface="Arial"/>
                <a:ea typeface="Arial"/>
                <a:cs typeface="Arial"/>
                <a:sym typeface="Arial"/>
              </a:rPr>
              <a:t> Focus Area</a:t>
            </a:r>
            <a:endParaRPr b="1" sz="2600">
              <a:solidFill>
                <a:srgbClr val="7030A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grpSp>
        <p:nvGrpSpPr>
          <p:cNvPr id="959" name="Google Shape;959;g34cb613946a_0_2"/>
          <p:cNvGrpSpPr/>
          <p:nvPr/>
        </p:nvGrpSpPr>
        <p:grpSpPr>
          <a:xfrm>
            <a:off x="8099729" y="188905"/>
            <a:ext cx="1399762" cy="1363870"/>
            <a:chOff x="8099729" y="188905"/>
            <a:chExt cx="1399762" cy="1363870"/>
          </a:xfrm>
        </p:grpSpPr>
        <p:pic>
          <p:nvPicPr>
            <p:cNvPr id="960" name="Google Shape;960;g34cb613946a_0_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961" name="Google Shape;961;g34cb613946a_0_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962" name="Google Shape;962;g34cb613946a_0_2"/>
          <p:cNvSpPr txBox="1"/>
          <p:nvPr/>
        </p:nvSpPr>
        <p:spPr>
          <a:xfrm>
            <a:off x="119743" y="2561574"/>
            <a:ext cx="9753600" cy="2302603"/>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rgbClr val="000000"/>
              </a:buClr>
              <a:buSzPts val="2550"/>
              <a:buFont typeface="Arial"/>
              <a:buNone/>
            </a:pPr>
            <a:r>
              <a:rPr b="0" i="1" lang="en-US" sz="2550" u="none" cap="none" strike="noStrike">
                <a:solidFill>
                  <a:srgbClr val="25408F"/>
                </a:solidFill>
                <a:latin typeface="Helvetica Neue"/>
                <a:ea typeface="Helvetica Neue"/>
                <a:cs typeface="Helvetica Neue"/>
                <a:sym typeface="Helvetica Neue"/>
              </a:rPr>
              <a:t>Next Community Advisory Council Meeting: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June 26, 2025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3:00-5:30 pm</a:t>
            </a:r>
            <a:endParaRPr/>
          </a:p>
          <a:p>
            <a:pPr indent="-9525" lvl="0" marL="9525" marR="5080" rtl="0" algn="ctr">
              <a:lnSpc>
                <a:spcPct val="90700"/>
              </a:lnSpc>
              <a:spcBef>
                <a:spcPts val="395"/>
              </a:spcBef>
              <a:spcAft>
                <a:spcPts val="0"/>
              </a:spcAft>
              <a:buClr>
                <a:srgbClr val="000000"/>
              </a:buClr>
              <a:buSzPts val="2850"/>
              <a:buFont typeface="Arial"/>
              <a:buNone/>
            </a:pPr>
            <a:r>
              <a:t/>
            </a:r>
            <a:endParaRPr b="1" i="0" sz="1400" u="none" cap="none" strike="noStrike">
              <a:solidFill>
                <a:srgbClr val="25408F"/>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000" u="none" cap="none" strike="noStrike">
                <a:solidFill>
                  <a:srgbClr val="9900FF"/>
                </a:solidFill>
                <a:latin typeface="Helvetica Neue"/>
                <a:ea typeface="Helvetica Neue"/>
                <a:cs typeface="Helvetica Neue"/>
                <a:sym typeface="Helvetica Neue"/>
              </a:rPr>
              <a:t>NOTE NEW LOCATION: </a:t>
            </a:r>
            <a:endParaRPr/>
          </a:p>
          <a:p>
            <a:pPr indent="-9525" lvl="0" marL="9525" marR="5080" rtl="0" algn="ctr">
              <a:lnSpc>
                <a:spcPct val="90700"/>
              </a:lnSpc>
              <a:spcBef>
                <a:spcPts val="395"/>
              </a:spcBef>
              <a:spcAft>
                <a:spcPts val="0"/>
              </a:spcAft>
              <a:buClr>
                <a:srgbClr val="000000"/>
              </a:buClr>
              <a:buSzPts val="2850"/>
              <a:buFont typeface="Arial"/>
              <a:buNone/>
            </a:pPr>
            <a:r>
              <a:rPr b="1" i="0" lang="en-US" sz="2000" u="none" cap="none" strike="noStrike">
                <a:solidFill>
                  <a:srgbClr val="9900FF"/>
                </a:solidFill>
                <a:latin typeface="Helvetica Neue"/>
                <a:ea typeface="Helvetica Neue"/>
                <a:cs typeface="Helvetica Neue"/>
                <a:sym typeface="Helvetica Neue"/>
              </a:rPr>
              <a:t>120 Stony Point, Suite 155, Santa Rosa</a:t>
            </a:r>
            <a:endParaRPr b="1" i="0" sz="2000" u="none" cap="none" strike="noStrike">
              <a:solidFill>
                <a:srgbClr val="9900FF"/>
              </a:solidFill>
              <a:latin typeface="Helvetica Neue"/>
              <a:ea typeface="Helvetica Neue"/>
              <a:cs typeface="Helvetica Neue"/>
              <a:sym typeface="Helvetica Neue"/>
            </a:endParaRPr>
          </a:p>
        </p:txBody>
      </p:sp>
      <p:pic>
        <p:nvPicPr>
          <p:cNvPr descr="Mixed race daughter embracing her mother with smiling in the park (Provided by Getty Images)" id="963" name="Google Shape;963;g34cb613946a_0_2"/>
          <p:cNvPicPr preferRelativeResize="0"/>
          <p:nvPr/>
        </p:nvPicPr>
        <p:blipFill rotWithShape="1">
          <a:blip r:embed="rId5">
            <a:alphaModFix/>
          </a:blip>
          <a:srcRect b="0" l="0" r="0" t="0"/>
          <a:stretch/>
        </p:blipFill>
        <p:spPr>
          <a:xfrm>
            <a:off x="3108085" y="188905"/>
            <a:ext cx="3537430" cy="22694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351c49e823f_0_0"/>
          <p:cNvSpPr txBox="1"/>
          <p:nvPr>
            <p:ph idx="1" type="body"/>
          </p:nvPr>
        </p:nvSpPr>
        <p:spPr>
          <a:xfrm>
            <a:off x="2755350" y="1911943"/>
            <a:ext cx="42429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dk1"/>
              </a:buClr>
              <a:buSzPts val="4000"/>
              <a:buFont typeface="Arial"/>
              <a:buNone/>
            </a:pPr>
            <a:r>
              <a:rPr lang="en-US" sz="4000">
                <a:solidFill>
                  <a:schemeClr val="dk2"/>
                </a:solidFill>
                <a:latin typeface="Helvetica Neue"/>
                <a:ea typeface="Helvetica Neue"/>
                <a:cs typeface="Helvetica Neue"/>
                <a:sym typeface="Helvetica Neue"/>
              </a:rPr>
              <a:t>Community Agreements</a:t>
            </a:r>
            <a:endParaRPr>
              <a:solidFill>
                <a:schemeClr val="dk2"/>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351ce6ff97e_0_6"/>
          <p:cNvSpPr txBox="1"/>
          <p:nvPr>
            <p:ph idx="1" type="body"/>
          </p:nvPr>
        </p:nvSpPr>
        <p:spPr>
          <a:xfrm>
            <a:off x="2755350" y="1824858"/>
            <a:ext cx="4242900" cy="18471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Election of CAC Chair &amp; Vice Chair</a:t>
            </a:r>
            <a:endParaRPr>
              <a:solidFill>
                <a:schemeClr val="dk2"/>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g35714f6af6b_0_105"/>
          <p:cNvSpPr txBox="1"/>
          <p:nvPr>
            <p:ph type="title"/>
          </p:nvPr>
        </p:nvSpPr>
        <p:spPr>
          <a:xfrm>
            <a:off x="333766" y="221565"/>
            <a:ext cx="9620100" cy="689400"/>
          </a:xfrm>
          <a:prstGeom prst="rect">
            <a:avLst/>
          </a:prstGeom>
          <a:noFill/>
          <a:ln>
            <a:noFill/>
          </a:ln>
        </p:spPr>
        <p:txBody>
          <a:bodyPr anchorCtr="0" anchor="t" bIns="36550" lIns="73125" spcFirstLastPara="1" rIns="73125" wrap="square" tIns="36550">
            <a:spAutoFit/>
          </a:bodyPr>
          <a:lstStyle/>
          <a:p>
            <a:pPr indent="0" lvl="0" marL="0" rtl="0" algn="l">
              <a:lnSpc>
                <a:spcPct val="100000"/>
              </a:lnSpc>
              <a:spcBef>
                <a:spcPts val="0"/>
              </a:spcBef>
              <a:spcAft>
                <a:spcPts val="0"/>
              </a:spcAft>
              <a:buClr>
                <a:srgbClr val="002060"/>
              </a:buClr>
              <a:buSzPts val="1100"/>
              <a:buFont typeface="Helvetica Neue"/>
              <a:buNone/>
            </a:pPr>
            <a:r>
              <a:rPr lang="en-US" sz="4000">
                <a:solidFill>
                  <a:srgbClr val="002060"/>
                </a:solidFill>
                <a:latin typeface="Helvetica Neue"/>
                <a:ea typeface="Helvetica Neue"/>
                <a:cs typeface="Helvetica Neue"/>
                <a:sym typeface="Helvetica Neue"/>
              </a:rPr>
              <a:t>CAC Officer Slate</a:t>
            </a:r>
            <a:endParaRPr b="0" i="0" u="none" cap="none" strike="noStrike">
              <a:solidFill>
                <a:srgbClr val="002060"/>
              </a:solidFill>
              <a:latin typeface="Helvetica Neue"/>
              <a:ea typeface="Helvetica Neue"/>
              <a:cs typeface="Helvetica Neue"/>
              <a:sym typeface="Helvetica Neue"/>
            </a:endParaRPr>
          </a:p>
        </p:txBody>
      </p:sp>
      <p:sp>
        <p:nvSpPr>
          <p:cNvPr id="477" name="Google Shape;477;g35714f6af6b_0_105"/>
          <p:cNvSpPr txBox="1"/>
          <p:nvPr/>
        </p:nvSpPr>
        <p:spPr>
          <a:xfrm>
            <a:off x="1030810" y="4013092"/>
            <a:ext cx="3594600" cy="951300"/>
          </a:xfrm>
          <a:prstGeom prst="rect">
            <a:avLst/>
          </a:prstGeom>
          <a:noFill/>
          <a:ln>
            <a:noFill/>
          </a:ln>
        </p:spPr>
        <p:txBody>
          <a:bodyPr anchorCtr="0" anchor="t" bIns="36550" lIns="73125" spcFirstLastPara="1" rIns="73125" wrap="square" tIns="36550">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Libre Franklin"/>
                <a:ea typeface="Libre Franklin"/>
                <a:cs typeface="Libre Franklin"/>
                <a:sym typeface="Libre Franklin"/>
              </a:rPr>
              <a:t>Adriana Arrizón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Libre Franklin"/>
                <a:ea typeface="Libre Franklin"/>
                <a:cs typeface="Libre Franklin"/>
                <a:sym typeface="Libre Franklin"/>
              </a:rPr>
              <a:t>Health Sector Representative</a:t>
            </a:r>
            <a:endParaRPr b="0" i="0" sz="1900" u="none" cap="none" strike="noStrike">
              <a:solidFill>
                <a:srgbClr val="000000"/>
              </a:solidFill>
              <a:latin typeface="Libre Franklin"/>
              <a:ea typeface="Libre Franklin"/>
              <a:cs typeface="Libre Franklin"/>
              <a:sym typeface="Libre Franklin"/>
            </a:endParaRPr>
          </a:p>
          <a:p>
            <a:pPr indent="0" lvl="0" marL="0" marR="0" rtl="0" algn="ctr">
              <a:lnSpc>
                <a:spcPct val="100000"/>
              </a:lnSpc>
              <a:spcBef>
                <a:spcPts val="0"/>
              </a:spcBef>
              <a:spcAft>
                <a:spcPts val="0"/>
              </a:spcAft>
              <a:buClr>
                <a:srgbClr val="000000"/>
              </a:buClr>
              <a:buSzPts val="1900"/>
              <a:buFont typeface="Arial"/>
              <a:buNone/>
            </a:pPr>
            <a:r>
              <a:rPr b="0" i="1" lang="en-US" sz="1900" u="none" cap="none" strike="noStrike">
                <a:solidFill>
                  <a:srgbClr val="000000"/>
                </a:solidFill>
                <a:latin typeface="Libre Franklin"/>
                <a:ea typeface="Libre Franklin"/>
                <a:cs typeface="Libre Franklin"/>
                <a:sym typeface="Libre Franklin"/>
              </a:rPr>
              <a:t>Chair</a:t>
            </a:r>
            <a:endParaRPr b="0" i="0" sz="1900" u="none" cap="none" strike="noStrike">
              <a:solidFill>
                <a:srgbClr val="000000"/>
              </a:solidFill>
              <a:latin typeface="Libre Franklin"/>
              <a:ea typeface="Libre Franklin"/>
              <a:cs typeface="Libre Franklin"/>
              <a:sym typeface="Libre Franklin"/>
            </a:endParaRPr>
          </a:p>
        </p:txBody>
      </p:sp>
      <p:sp>
        <p:nvSpPr>
          <p:cNvPr id="478" name="Google Shape;478;g35714f6af6b_0_105"/>
          <p:cNvSpPr/>
          <p:nvPr/>
        </p:nvSpPr>
        <p:spPr>
          <a:xfrm>
            <a:off x="5068524" y="3084247"/>
            <a:ext cx="555000" cy="544800"/>
          </a:xfrm>
          <a:prstGeom prst="rect">
            <a:avLst/>
          </a:prstGeom>
          <a:solidFill>
            <a:schemeClr val="lt1"/>
          </a:solidFill>
          <a:ln>
            <a:noFill/>
          </a:ln>
        </p:spPr>
        <p:txBody>
          <a:bodyPr anchorCtr="0" anchor="ctr" bIns="36550" lIns="73125" spcFirstLastPara="1" rIns="73125" wrap="square" tIns="3655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479" name="Google Shape;479;g35714f6af6b_0_105"/>
          <p:cNvSpPr txBox="1"/>
          <p:nvPr>
            <p:ph idx="2" type="body"/>
          </p:nvPr>
        </p:nvSpPr>
        <p:spPr>
          <a:xfrm>
            <a:off x="5277103" y="4045902"/>
            <a:ext cx="4242600" cy="951300"/>
          </a:xfrm>
          <a:prstGeom prst="rect">
            <a:avLst/>
          </a:prstGeom>
          <a:noFill/>
          <a:ln>
            <a:noFill/>
          </a:ln>
        </p:spPr>
        <p:txBody>
          <a:bodyPr anchorCtr="0" anchor="t" bIns="36550" lIns="73125" spcFirstLastPara="1" rIns="73125" wrap="square" tIns="36550">
            <a:spAutoFit/>
          </a:bodyPr>
          <a:lstStyle/>
          <a:p>
            <a:pPr indent="0" lvl="0" marL="0" rtl="0" algn="ctr">
              <a:lnSpc>
                <a:spcPct val="100000"/>
              </a:lnSpc>
              <a:spcBef>
                <a:spcPts val="0"/>
              </a:spcBef>
              <a:spcAft>
                <a:spcPts val="0"/>
              </a:spcAft>
              <a:buClr>
                <a:srgbClr val="000000"/>
              </a:buClr>
              <a:buSzPts val="1100"/>
              <a:buNone/>
            </a:pPr>
            <a:r>
              <a:rPr lang="en-US" sz="1900">
                <a:solidFill>
                  <a:srgbClr val="000000"/>
                </a:solidFill>
                <a:latin typeface="Libre Franklin"/>
                <a:ea typeface="Libre Franklin"/>
                <a:cs typeface="Libre Franklin"/>
                <a:sym typeface="Libre Franklin"/>
              </a:rPr>
              <a:t>Helen Myers</a:t>
            </a:r>
            <a:endParaRPr/>
          </a:p>
          <a:p>
            <a:pPr indent="0" lvl="0" marL="0" rtl="0" algn="ctr">
              <a:lnSpc>
                <a:spcPct val="100000"/>
              </a:lnSpc>
              <a:spcBef>
                <a:spcPts val="0"/>
              </a:spcBef>
              <a:spcAft>
                <a:spcPts val="0"/>
              </a:spcAft>
              <a:buClr>
                <a:srgbClr val="000000"/>
              </a:buClr>
              <a:buSzPts val="1100"/>
              <a:buNone/>
            </a:pPr>
            <a:r>
              <a:rPr lang="en-US" sz="1900">
                <a:solidFill>
                  <a:srgbClr val="000000"/>
                </a:solidFill>
                <a:latin typeface="Libre Franklin"/>
                <a:ea typeface="Libre Franklin"/>
                <a:cs typeface="Libre Franklin"/>
                <a:sym typeface="Libre Franklin"/>
              </a:rPr>
              <a:t>Parent Representative</a:t>
            </a:r>
            <a:endParaRPr sz="1900">
              <a:solidFill>
                <a:srgbClr val="000000"/>
              </a:solidFill>
              <a:latin typeface="Libre Franklin"/>
              <a:ea typeface="Libre Franklin"/>
              <a:cs typeface="Libre Franklin"/>
              <a:sym typeface="Libre Franklin"/>
            </a:endParaRPr>
          </a:p>
          <a:p>
            <a:pPr indent="0" lvl="0" marL="0" rtl="0" algn="ctr">
              <a:lnSpc>
                <a:spcPct val="100000"/>
              </a:lnSpc>
              <a:spcBef>
                <a:spcPts val="0"/>
              </a:spcBef>
              <a:spcAft>
                <a:spcPts val="0"/>
              </a:spcAft>
              <a:buClr>
                <a:srgbClr val="000000"/>
              </a:buClr>
              <a:buSzPts val="1100"/>
              <a:buNone/>
            </a:pPr>
            <a:r>
              <a:rPr i="1" lang="en-US" sz="1900">
                <a:solidFill>
                  <a:srgbClr val="000000"/>
                </a:solidFill>
                <a:latin typeface="Libre Franklin"/>
                <a:ea typeface="Libre Franklin"/>
                <a:cs typeface="Libre Franklin"/>
                <a:sym typeface="Libre Franklin"/>
              </a:rPr>
              <a:t>Vice Chair</a:t>
            </a:r>
            <a:endParaRPr sz="1900">
              <a:solidFill>
                <a:srgbClr val="000000"/>
              </a:solidFill>
              <a:latin typeface="Libre Franklin"/>
              <a:ea typeface="Libre Franklin"/>
              <a:cs typeface="Libre Franklin"/>
              <a:sym typeface="Libre Franklin"/>
            </a:endParaRPr>
          </a:p>
        </p:txBody>
      </p:sp>
      <p:pic>
        <p:nvPicPr>
          <p:cNvPr descr="A person with long hair wearing a red scarf&#10;&#10;AI-generated content may be incorrect." id="480" name="Google Shape;480;g35714f6af6b_0_105"/>
          <p:cNvPicPr preferRelativeResize="0"/>
          <p:nvPr/>
        </p:nvPicPr>
        <p:blipFill rotWithShape="1">
          <a:blip r:embed="rId3">
            <a:alphaModFix/>
          </a:blip>
          <a:srcRect b="0" l="0" r="0" t="0"/>
          <a:stretch/>
        </p:blipFill>
        <p:spPr>
          <a:xfrm>
            <a:off x="1661648" y="1119766"/>
            <a:ext cx="2332989" cy="2838618"/>
          </a:xfrm>
          <a:prstGeom prst="rect">
            <a:avLst/>
          </a:prstGeom>
          <a:noFill/>
          <a:ln>
            <a:noFill/>
          </a:ln>
        </p:spPr>
      </p:pic>
      <p:pic>
        <p:nvPicPr>
          <p:cNvPr descr="A person wearing glasses and smiling&#10;&#10;AI-generated content may be incorrect." id="481" name="Google Shape;481;g35714f6af6b_0_105"/>
          <p:cNvPicPr preferRelativeResize="0"/>
          <p:nvPr/>
        </p:nvPicPr>
        <p:blipFill rotWithShape="1">
          <a:blip r:embed="rId4">
            <a:alphaModFix/>
          </a:blip>
          <a:srcRect b="0" l="6493" r="5870" t="3873"/>
          <a:stretch/>
        </p:blipFill>
        <p:spPr>
          <a:xfrm>
            <a:off x="6024343" y="1119766"/>
            <a:ext cx="2588003" cy="28386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g351ce6ff97e_0_14"/>
          <p:cNvSpPr txBox="1"/>
          <p:nvPr>
            <p:ph idx="1" type="body"/>
          </p:nvPr>
        </p:nvSpPr>
        <p:spPr>
          <a:xfrm>
            <a:off x="2647280" y="1363272"/>
            <a:ext cx="42429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Sonoma County Data Landscape</a:t>
            </a:r>
            <a:endParaRPr sz="4000">
              <a:solidFill>
                <a:schemeClr val="dk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